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8"/>
  </p:notesMasterIdLst>
  <p:sldIdLst>
    <p:sldId id="285" r:id="rId2"/>
    <p:sldId id="256" r:id="rId3"/>
    <p:sldId id="258" r:id="rId4"/>
    <p:sldId id="257" r:id="rId5"/>
    <p:sldId id="307" r:id="rId6"/>
    <p:sldId id="308" r:id="rId7"/>
    <p:sldId id="309" r:id="rId8"/>
    <p:sldId id="310" r:id="rId9"/>
    <p:sldId id="358" r:id="rId10"/>
    <p:sldId id="311" r:id="rId11"/>
    <p:sldId id="312" r:id="rId12"/>
    <p:sldId id="314" r:id="rId13"/>
    <p:sldId id="315" r:id="rId14"/>
    <p:sldId id="316" r:id="rId15"/>
    <p:sldId id="317" r:id="rId16"/>
    <p:sldId id="313" r:id="rId17"/>
    <p:sldId id="318" r:id="rId18"/>
    <p:sldId id="319" r:id="rId19"/>
    <p:sldId id="320" r:id="rId20"/>
    <p:sldId id="322" r:id="rId21"/>
    <p:sldId id="323" r:id="rId22"/>
    <p:sldId id="324" r:id="rId23"/>
    <p:sldId id="329" r:id="rId24"/>
    <p:sldId id="359" r:id="rId25"/>
    <p:sldId id="325" r:id="rId26"/>
    <p:sldId id="326" r:id="rId27"/>
    <p:sldId id="360" r:id="rId28"/>
    <p:sldId id="361" r:id="rId29"/>
    <p:sldId id="362" r:id="rId30"/>
    <p:sldId id="363" r:id="rId31"/>
    <p:sldId id="328" r:id="rId32"/>
    <p:sldId id="364" r:id="rId33"/>
    <p:sldId id="365" r:id="rId34"/>
    <p:sldId id="366" r:id="rId35"/>
    <p:sldId id="330" r:id="rId36"/>
    <p:sldId id="368" r:id="rId37"/>
    <p:sldId id="369" r:id="rId38"/>
    <p:sldId id="370" r:id="rId39"/>
    <p:sldId id="371" r:id="rId40"/>
    <p:sldId id="372" r:id="rId41"/>
    <p:sldId id="392" r:id="rId42"/>
    <p:sldId id="373" r:id="rId43"/>
    <p:sldId id="367" r:id="rId44"/>
    <p:sldId id="335" r:id="rId45"/>
    <p:sldId id="336" r:id="rId46"/>
    <p:sldId id="337" r:id="rId47"/>
    <p:sldId id="384" r:id="rId48"/>
    <p:sldId id="374" r:id="rId49"/>
    <p:sldId id="381" r:id="rId50"/>
    <p:sldId id="386" r:id="rId51"/>
    <p:sldId id="387" r:id="rId52"/>
    <p:sldId id="385" r:id="rId53"/>
    <p:sldId id="388" r:id="rId54"/>
    <p:sldId id="389" r:id="rId55"/>
    <p:sldId id="380" r:id="rId56"/>
    <p:sldId id="390" r:id="rId57"/>
    <p:sldId id="375" r:id="rId58"/>
    <p:sldId id="391" r:id="rId59"/>
    <p:sldId id="339" r:id="rId60"/>
    <p:sldId id="340" r:id="rId61"/>
    <p:sldId id="376" r:id="rId62"/>
    <p:sldId id="342" r:id="rId63"/>
    <p:sldId id="343" r:id="rId64"/>
    <p:sldId id="377" r:id="rId65"/>
    <p:sldId id="378" r:id="rId66"/>
    <p:sldId id="37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78"/>
    <p:restoredTop sz="90515"/>
  </p:normalViewPr>
  <p:slideViewPr>
    <p:cSldViewPr snapToGrid="0" snapToObjects="1">
      <p:cViewPr>
        <p:scale>
          <a:sx n="80" d="100"/>
          <a:sy n="80" d="100"/>
        </p:scale>
        <p:origin x="1568"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285A7-F2C1-544E-BEFD-C0D4A6C0E83C}" type="datetimeFigureOut">
              <a:rPr kumimoji="1" lang="zh-CN" altLang="en-US" smtClean="0"/>
              <a:t>2019/5/30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125C2-97F6-A347-AF1D-3DE93410F2E8}" type="slidenum">
              <a:rPr kumimoji="1" lang="zh-CN" altLang="en-US" smtClean="0"/>
              <a:t>‹#›</a:t>
            </a:fld>
            <a:endParaRPr kumimoji="1" lang="zh-CN" altLang="en-US"/>
          </a:p>
        </p:txBody>
      </p:sp>
    </p:spTree>
    <p:extLst>
      <p:ext uri="{BB962C8B-B14F-4D97-AF65-F5344CB8AC3E}">
        <p14:creationId xmlns:p14="http://schemas.microsoft.com/office/powerpoint/2010/main" val="2100203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主要目的是为了维护的更加容易</a:t>
            </a:r>
            <a:endParaRPr kumimoji="1" lang="zh-CN" altLang="en-US" dirty="0"/>
          </a:p>
        </p:txBody>
      </p:sp>
      <p:sp>
        <p:nvSpPr>
          <p:cNvPr id="4" name="幻灯片编号占位符 3"/>
          <p:cNvSpPr>
            <a:spLocks noGrp="1"/>
          </p:cNvSpPr>
          <p:nvPr>
            <p:ph type="sldNum" sz="quarter" idx="10"/>
          </p:nvPr>
        </p:nvSpPr>
        <p:spPr/>
        <p:txBody>
          <a:bodyPr/>
          <a:lstStyle/>
          <a:p>
            <a:fld id="{A72125C2-97F6-A347-AF1D-3DE93410F2E8}" type="slidenum">
              <a:rPr kumimoji="1" lang="zh-CN" altLang="en-US" smtClean="0"/>
              <a:t>8</a:t>
            </a:fld>
            <a:endParaRPr kumimoji="1" lang="zh-CN" altLang="en-US"/>
          </a:p>
        </p:txBody>
      </p:sp>
    </p:spTree>
    <p:extLst>
      <p:ext uri="{BB962C8B-B14F-4D97-AF65-F5344CB8AC3E}">
        <p14:creationId xmlns:p14="http://schemas.microsoft.com/office/powerpoint/2010/main" val="196604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2125C2-97F6-A347-AF1D-3DE93410F2E8}" type="slidenum">
              <a:rPr kumimoji="1" lang="zh-CN" altLang="en-US" smtClean="0"/>
              <a:t>55</a:t>
            </a:fld>
            <a:endParaRPr kumimoji="1" lang="zh-CN" altLang="en-US"/>
          </a:p>
        </p:txBody>
      </p:sp>
    </p:spTree>
    <p:extLst>
      <p:ext uri="{BB962C8B-B14F-4D97-AF65-F5344CB8AC3E}">
        <p14:creationId xmlns:p14="http://schemas.microsoft.com/office/powerpoint/2010/main" val="1060649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2125C2-97F6-A347-AF1D-3DE93410F2E8}" type="slidenum">
              <a:rPr kumimoji="1" lang="zh-CN" altLang="en-US" smtClean="0"/>
              <a:t>56</a:t>
            </a:fld>
            <a:endParaRPr kumimoji="1" lang="zh-CN" altLang="en-US"/>
          </a:p>
        </p:txBody>
      </p:sp>
    </p:spTree>
    <p:extLst>
      <p:ext uri="{BB962C8B-B14F-4D97-AF65-F5344CB8AC3E}">
        <p14:creationId xmlns:p14="http://schemas.microsoft.com/office/powerpoint/2010/main" val="60497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343683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41342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384562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70846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24368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29742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54809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212792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2068252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94735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7D5BE404-B3BE-FF41-B114-2FF0152BBA35}" type="datetimeFigureOut">
              <a:rPr kumimoji="1" lang="zh-CN" altLang="en-US" smtClean="0"/>
              <a:t>2019/5/30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5662681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BE404-B3BE-FF41-B114-2FF0152BBA35}" type="datetimeFigureOut">
              <a:rPr kumimoji="1" lang="zh-CN" altLang="en-US" smtClean="0"/>
              <a:t>2019/5/30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36127-54DC-3742-866A-827321266901}" type="slidenum">
              <a:rPr kumimoji="1" lang="zh-CN" altLang="en-US" smtClean="0"/>
              <a:t>‹#›</a:t>
            </a:fld>
            <a:endParaRPr kumimoji="1" lang="zh-CN" altLang="en-US"/>
          </a:p>
        </p:txBody>
      </p:sp>
    </p:spTree>
    <p:extLst>
      <p:ext uri="{BB962C8B-B14F-4D97-AF65-F5344CB8AC3E}">
        <p14:creationId xmlns:p14="http://schemas.microsoft.com/office/powerpoint/2010/main" val="10269334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smtClean="0"/>
              <a:t>Python</a:t>
            </a:r>
            <a:r>
              <a:rPr kumimoji="1" lang="zh-CN" altLang="en-US" dirty="0" smtClean="0"/>
              <a:t>编程</a:t>
            </a:r>
            <a:endParaRPr kumimoji="1" lang="zh-CN" altLang="en-US" dirty="0"/>
          </a:p>
        </p:txBody>
      </p:sp>
      <p:sp>
        <p:nvSpPr>
          <p:cNvPr id="5" name="副标题 4"/>
          <p:cNvSpPr>
            <a:spLocks noGrp="1"/>
          </p:cNvSpPr>
          <p:nvPr>
            <p:ph type="subTitle" idx="1"/>
          </p:nvPr>
        </p:nvSpPr>
        <p:spPr/>
        <p:txBody>
          <a:bodyPr/>
          <a:lstStyle/>
          <a:p>
            <a:r>
              <a:rPr kumimoji="1" lang="en-US" altLang="zh-CN" dirty="0" smtClean="0"/>
              <a:t>Python</a:t>
            </a:r>
            <a:r>
              <a:rPr kumimoji="1" lang="zh-CN" altLang="en-US" dirty="0" smtClean="0"/>
              <a:t> </a:t>
            </a:r>
            <a:r>
              <a:rPr kumimoji="1" lang="en-US" altLang="zh-CN" dirty="0" smtClean="0"/>
              <a:t>Programing</a:t>
            </a:r>
            <a:endParaRPr kumimoji="1" lang="zh-CN" altLang="en-US" dirty="0"/>
          </a:p>
        </p:txBody>
      </p:sp>
    </p:spTree>
    <p:extLst>
      <p:ext uri="{BB962C8B-B14F-4D97-AF65-F5344CB8AC3E}">
        <p14:creationId xmlns:p14="http://schemas.microsoft.com/office/powerpoint/2010/main" val="572745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885" y="2389868"/>
            <a:ext cx="10515600" cy="1325563"/>
          </a:xfrm>
        </p:spPr>
        <p:txBody>
          <a:bodyPr/>
          <a:lstStyle/>
          <a:p>
            <a:r>
              <a:rPr kumimoji="1" lang="en-US" altLang="zh-CN" b="1" dirty="0" smtClean="0">
                <a:latin typeface="SimHei" charset="-122"/>
                <a:ea typeface="SimHei" charset="-122"/>
                <a:cs typeface="SimHei" charset="-122"/>
              </a:rPr>
              <a:t>IF </a:t>
            </a:r>
            <a:r>
              <a:rPr kumimoji="1" lang="zh-CN" altLang="en-US" b="1" dirty="0" smtClean="0">
                <a:latin typeface="SimHei" charset="-122"/>
                <a:ea typeface="SimHei" charset="-122"/>
                <a:cs typeface="SimHei" charset="-122"/>
              </a:rPr>
              <a:t>条件控制</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136234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IF</a:t>
            </a:r>
            <a:r>
              <a:rPr kumimoji="1" lang="zh-CN" altLang="en-US" dirty="0" smtClean="0">
                <a:latin typeface="SimHei" charset="-122"/>
                <a:ea typeface="SimHei" charset="-122"/>
                <a:cs typeface="SimHei" charset="-122"/>
              </a:rPr>
              <a:t>条件控制</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516522"/>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当满足分支条件的时候，会执行对应的语句</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479" y="2477084"/>
            <a:ext cx="6223000" cy="3606800"/>
          </a:xfrm>
          <a:prstGeom prst="rect">
            <a:avLst/>
          </a:prstGeom>
        </p:spPr>
      </p:pic>
    </p:spTree>
    <p:extLst>
      <p:ext uri="{BB962C8B-B14F-4D97-AF65-F5344CB8AC3E}">
        <p14:creationId xmlns:p14="http://schemas.microsoft.com/office/powerpoint/2010/main" val="6772284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IF</a:t>
            </a:r>
            <a:r>
              <a:rPr kumimoji="1" lang="zh-CN" altLang="en-US" dirty="0" smtClean="0">
                <a:latin typeface="SimHei" charset="-122"/>
                <a:ea typeface="SimHei" charset="-122"/>
                <a:cs typeface="SimHei" charset="-122"/>
              </a:rPr>
              <a:t>条件控制</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516522"/>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语法</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4406900"/>
            <a:ext cx="4089400" cy="18669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779" y="2783918"/>
            <a:ext cx="1714500" cy="16764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400" y="2764555"/>
            <a:ext cx="1549400" cy="8382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764555"/>
            <a:ext cx="1536700" cy="482600"/>
          </a:xfrm>
          <a:prstGeom prst="rect">
            <a:avLst/>
          </a:prstGeom>
        </p:spPr>
      </p:pic>
      <p:sp>
        <p:nvSpPr>
          <p:cNvPr id="9" name="文本框 8"/>
          <p:cNvSpPr txBox="1"/>
          <p:nvPr/>
        </p:nvSpPr>
        <p:spPr>
          <a:xfrm>
            <a:off x="1256630" y="2347980"/>
            <a:ext cx="1090863" cy="369332"/>
          </a:xfrm>
          <a:prstGeom prst="rect">
            <a:avLst/>
          </a:prstGeom>
          <a:noFill/>
        </p:spPr>
        <p:txBody>
          <a:bodyPr wrap="square" rtlCol="0">
            <a:spAutoFit/>
          </a:bodyPr>
          <a:lstStyle/>
          <a:p>
            <a:r>
              <a:rPr kumimoji="1" lang="en-US" altLang="zh-CN" dirty="0" smtClean="0"/>
              <a:t>if</a:t>
            </a:r>
            <a:r>
              <a:rPr kumimoji="1" lang="zh-CN" altLang="en-US" dirty="0" smtClean="0"/>
              <a:t> 语句</a:t>
            </a:r>
            <a:endParaRPr kumimoji="1" lang="zh-CN" altLang="en-US" dirty="0"/>
          </a:p>
        </p:txBody>
      </p:sp>
      <p:sp>
        <p:nvSpPr>
          <p:cNvPr id="10" name="文本框 9"/>
          <p:cNvSpPr txBox="1"/>
          <p:nvPr/>
        </p:nvSpPr>
        <p:spPr>
          <a:xfrm>
            <a:off x="3835399" y="2354552"/>
            <a:ext cx="1362242" cy="369332"/>
          </a:xfrm>
          <a:prstGeom prst="rect">
            <a:avLst/>
          </a:prstGeom>
          <a:noFill/>
        </p:spPr>
        <p:txBody>
          <a:bodyPr wrap="square" rtlCol="0">
            <a:spAutoFit/>
          </a:bodyPr>
          <a:lstStyle/>
          <a:p>
            <a:r>
              <a:rPr kumimoji="1" lang="en-US" altLang="zh-CN" dirty="0" smtClean="0"/>
              <a:t>if</a:t>
            </a:r>
            <a:r>
              <a:rPr kumimoji="1" lang="zh-CN" altLang="en-US" dirty="0" smtClean="0"/>
              <a:t> </a:t>
            </a:r>
            <a:r>
              <a:rPr kumimoji="1" lang="en-US" altLang="zh-CN" dirty="0" smtClean="0"/>
              <a:t>else</a:t>
            </a:r>
            <a:r>
              <a:rPr kumimoji="1" lang="zh-CN" altLang="en-US" dirty="0" smtClean="0"/>
              <a:t>语句</a:t>
            </a:r>
            <a:endParaRPr kumimoji="1" lang="zh-CN" altLang="en-US" dirty="0"/>
          </a:p>
        </p:txBody>
      </p:sp>
      <p:sp>
        <p:nvSpPr>
          <p:cNvPr id="11" name="文本框 10"/>
          <p:cNvSpPr txBox="1"/>
          <p:nvPr/>
        </p:nvSpPr>
        <p:spPr>
          <a:xfrm>
            <a:off x="6646778" y="2271795"/>
            <a:ext cx="2128253" cy="369332"/>
          </a:xfrm>
          <a:prstGeom prst="rect">
            <a:avLst/>
          </a:prstGeom>
          <a:noFill/>
        </p:spPr>
        <p:txBody>
          <a:bodyPr wrap="square" rtlCol="0">
            <a:spAutoFit/>
          </a:bodyPr>
          <a:lstStyle/>
          <a:p>
            <a:r>
              <a:rPr kumimoji="1" lang="en-US" altLang="zh-CN" dirty="0" smtClean="0"/>
              <a:t>if</a:t>
            </a:r>
            <a:r>
              <a:rPr kumimoji="1" lang="zh-CN" altLang="en-US" dirty="0" smtClean="0"/>
              <a:t> </a:t>
            </a:r>
            <a:r>
              <a:rPr kumimoji="1" lang="en-US" altLang="zh-CN" dirty="0" err="1" smtClean="0"/>
              <a:t>elif</a:t>
            </a:r>
            <a:r>
              <a:rPr kumimoji="1" lang="zh-CN" altLang="en-US" dirty="0" smtClean="0"/>
              <a:t> </a:t>
            </a:r>
            <a:r>
              <a:rPr kumimoji="1" lang="en-US" altLang="zh-CN" dirty="0" smtClean="0"/>
              <a:t>else</a:t>
            </a:r>
            <a:r>
              <a:rPr kumimoji="1" lang="zh-CN" altLang="en-US" dirty="0" smtClean="0"/>
              <a:t>语句</a:t>
            </a:r>
            <a:endParaRPr kumimoji="1" lang="zh-CN" altLang="en-US" dirty="0"/>
          </a:p>
        </p:txBody>
      </p:sp>
      <p:sp>
        <p:nvSpPr>
          <p:cNvPr id="12" name="内容占位符 4"/>
          <p:cNvSpPr txBox="1">
            <a:spLocks/>
          </p:cNvSpPr>
          <p:nvPr/>
        </p:nvSpPr>
        <p:spPr>
          <a:xfrm>
            <a:off x="838200" y="3779219"/>
            <a:ext cx="10515600" cy="51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buFont typeface="Wingdings" charset="2"/>
              <a:buChar char="l"/>
            </a:pPr>
            <a:r>
              <a:rPr kumimoji="1" lang="zh-CN" altLang="en-US" sz="2400" dirty="0" smtClean="0">
                <a:solidFill>
                  <a:schemeClr val="tx1">
                    <a:lumMod val="65000"/>
                    <a:lumOff val="35000"/>
                  </a:schemeClr>
                </a:solidFill>
              </a:rPr>
              <a:t> 例子</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494504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IF</a:t>
            </a:r>
            <a:r>
              <a:rPr kumimoji="1" lang="zh-CN" altLang="en-US" dirty="0" smtClean="0">
                <a:latin typeface="SimHei" charset="-122"/>
                <a:ea typeface="SimHei" charset="-122"/>
                <a:cs typeface="SimHei" charset="-122"/>
              </a:rPr>
              <a:t>条件控制</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516522"/>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中没有</a:t>
            </a:r>
            <a:r>
              <a:rPr kumimoji="1" lang="en-US" altLang="zh-CN" sz="2400" dirty="0" smtClean="0">
                <a:solidFill>
                  <a:schemeClr val="tx1">
                    <a:lumMod val="65000"/>
                    <a:lumOff val="35000"/>
                  </a:schemeClr>
                </a:solidFill>
              </a:rPr>
              <a:t>switch</a:t>
            </a:r>
            <a:r>
              <a:rPr kumimoji="1" lang="zh-CN" altLang="en-US" sz="2400" dirty="0" smtClean="0">
                <a:solidFill>
                  <a:schemeClr val="tx1">
                    <a:lumMod val="65000"/>
                    <a:lumOff val="35000"/>
                  </a:schemeClr>
                </a:solidFill>
              </a:rPr>
              <a:t> 语句</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464671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IF</a:t>
            </a:r>
            <a:r>
              <a:rPr kumimoji="1" lang="zh-CN" altLang="en-US" dirty="0" smtClean="0">
                <a:latin typeface="SimHei" charset="-122"/>
                <a:ea typeface="SimHei" charset="-122"/>
                <a:cs typeface="SimHei" charset="-122"/>
              </a:rPr>
              <a:t>条件控制</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1238417"/>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中没有</a:t>
            </a:r>
            <a:r>
              <a:rPr kumimoji="1" lang="en-US" altLang="zh-CN" sz="2400" dirty="0" smtClean="0">
                <a:solidFill>
                  <a:schemeClr val="tx1">
                    <a:lumMod val="65000"/>
                    <a:lumOff val="35000"/>
                  </a:schemeClr>
                </a:solidFill>
              </a:rPr>
              <a:t>switch</a:t>
            </a:r>
            <a:r>
              <a:rPr kumimoji="1" lang="zh-CN" altLang="en-US" sz="2400" dirty="0" smtClean="0">
                <a:solidFill>
                  <a:schemeClr val="tx1">
                    <a:lumMod val="65000"/>
                    <a:lumOff val="35000"/>
                  </a:schemeClr>
                </a:solidFill>
              </a:rPr>
              <a:t> 语句</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 使用</a:t>
            </a:r>
            <a:r>
              <a:rPr kumimoji="1" lang="en-US" altLang="zh-CN" sz="2400" dirty="0" smtClean="0">
                <a:solidFill>
                  <a:schemeClr val="tx1">
                    <a:lumMod val="65000"/>
                    <a:lumOff val="35000"/>
                  </a:schemeClr>
                </a:solidFill>
              </a:rPr>
              <a:t>if</a:t>
            </a:r>
            <a:r>
              <a:rPr kumimoji="1" lang="zh-CN" altLang="en-US" sz="2400" dirty="0" smtClean="0">
                <a:solidFill>
                  <a:schemeClr val="tx1">
                    <a:lumMod val="65000"/>
                    <a:lumOff val="35000"/>
                  </a:schemeClr>
                </a:solidFill>
              </a:rPr>
              <a:t> 的条件表达式（另一种</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的条件结构， 非常便利）</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631" y="3826625"/>
            <a:ext cx="3492500" cy="3556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779" y="3178926"/>
            <a:ext cx="1778000" cy="1651000"/>
          </a:xfrm>
          <a:prstGeom prst="rect">
            <a:avLst/>
          </a:prstGeom>
        </p:spPr>
      </p:pic>
      <p:sp>
        <p:nvSpPr>
          <p:cNvPr id="9" name="右箭头 8"/>
          <p:cNvSpPr/>
          <p:nvPr/>
        </p:nvSpPr>
        <p:spPr>
          <a:xfrm>
            <a:off x="4170947" y="3826625"/>
            <a:ext cx="577516" cy="3603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3308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885" y="2389868"/>
            <a:ext cx="10515600" cy="1325563"/>
          </a:xfrm>
        </p:spPr>
        <p:txBody>
          <a:bodyPr/>
          <a:lstStyle/>
          <a:p>
            <a:r>
              <a:rPr kumimoji="1" lang="zh-CN" altLang="en-US" b="1" dirty="0" smtClean="0">
                <a:latin typeface="SimHei" charset="-122"/>
                <a:ea typeface="SimHei" charset="-122"/>
                <a:cs typeface="SimHei" charset="-122"/>
              </a:rPr>
              <a:t>循环</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203909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循环</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2585954"/>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while</a:t>
            </a:r>
            <a:r>
              <a:rPr kumimoji="1" lang="zh-CN" altLang="en-US" sz="2400" dirty="0" smtClean="0">
                <a:solidFill>
                  <a:schemeClr val="tx1">
                    <a:lumMod val="65000"/>
                    <a:lumOff val="35000"/>
                  </a:schemeClr>
                </a:solidFill>
              </a:rPr>
              <a:t>与</a:t>
            </a:r>
            <a:r>
              <a:rPr kumimoji="1" lang="en-US" altLang="zh-CN" sz="2400" dirty="0" smtClean="0">
                <a:solidFill>
                  <a:schemeClr val="tx1">
                    <a:lumMod val="65000"/>
                    <a:lumOff val="35000"/>
                  </a:schemeClr>
                </a:solidFill>
              </a:rPr>
              <a:t>for</a:t>
            </a:r>
            <a:r>
              <a:rPr kumimoji="1" lang="zh-CN" altLang="en-US" sz="2400" dirty="0" smtClean="0">
                <a:solidFill>
                  <a:schemeClr val="tx1">
                    <a:lumMod val="65000"/>
                    <a:lumOff val="35000"/>
                  </a:schemeClr>
                </a:solidFill>
              </a:rPr>
              <a:t>是</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的主要循环结构</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en-US" altLang="zh-CN" sz="2400" dirty="0" smtClean="0">
                <a:solidFill>
                  <a:schemeClr val="tx1">
                    <a:lumMod val="65000"/>
                    <a:lumOff val="35000"/>
                  </a:schemeClr>
                </a:solidFill>
              </a:rPr>
              <a:t>while</a:t>
            </a:r>
            <a:r>
              <a:rPr kumimoji="1" lang="zh-CN" altLang="en-US" sz="2400" dirty="0" smtClean="0">
                <a:solidFill>
                  <a:schemeClr val="tx1">
                    <a:lumMod val="65000"/>
                    <a:lumOff val="35000"/>
                  </a:schemeClr>
                </a:solidFill>
              </a:rPr>
              <a:t>提供了一种通用的循环方法</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en-US" altLang="zh-CN" sz="2400" dirty="0" smtClean="0">
                <a:solidFill>
                  <a:schemeClr val="tx1">
                    <a:lumMod val="65000"/>
                    <a:lumOff val="35000"/>
                  </a:schemeClr>
                </a:solidFill>
              </a:rPr>
              <a:t>for</a:t>
            </a:r>
            <a:r>
              <a:rPr kumimoji="1" lang="zh-CN" altLang="en-US" sz="2400" dirty="0" smtClean="0">
                <a:solidFill>
                  <a:schemeClr val="tx1">
                    <a:lumMod val="65000"/>
                    <a:lumOff val="35000"/>
                  </a:schemeClr>
                </a:solidFill>
              </a:rPr>
              <a:t> 用来遍历序列对象内的元素，并对每个对象运行一个代码块</a:t>
            </a:r>
            <a:endParaRPr kumimoji="1" lang="en-US" altLang="zh-CN" sz="2400" dirty="0" smtClean="0">
              <a:solidFill>
                <a:schemeClr val="tx1">
                  <a:lumMod val="65000"/>
                  <a:lumOff val="35000"/>
                </a:schemeClr>
              </a:solidFill>
            </a:endParaRPr>
          </a:p>
          <a:p>
            <a:pPr>
              <a:spcAft>
                <a:spcPts val="600"/>
              </a:spcAft>
              <a:buFont typeface="Wingdings" charset="2"/>
              <a:buChar char="l"/>
            </a:pP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547216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while</a:t>
            </a:r>
            <a:r>
              <a:rPr kumimoji="1" lang="zh-CN" altLang="en-US" dirty="0" smtClean="0">
                <a:latin typeface="SimHei" charset="-122"/>
                <a:ea typeface="SimHei" charset="-122"/>
                <a:cs typeface="SimHei" charset="-122"/>
              </a:rPr>
              <a:t>循环</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564649"/>
          </a:xfrm>
        </p:spPr>
        <p:txBody>
          <a:bodyPr>
            <a:normAutofit/>
          </a:bodyPr>
          <a:lstStyle/>
          <a:p>
            <a:pPr>
              <a:spcAft>
                <a:spcPts val="600"/>
              </a:spcAft>
              <a:buFont typeface="Wingdings" charset="2"/>
              <a:buChar char="l"/>
            </a:pPr>
            <a:r>
              <a:rPr kumimoji="1" lang="zh-CN" altLang="en-US" sz="2400" smtClean="0">
                <a:solidFill>
                  <a:schemeClr val="tx1">
                    <a:lumMod val="65000"/>
                    <a:lumOff val="35000"/>
                  </a:schemeClr>
                </a:solidFill>
              </a:rPr>
              <a:t> 一般格式</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558" y="2525211"/>
            <a:ext cx="2387600" cy="990600"/>
          </a:xfrm>
          <a:prstGeom prst="rect">
            <a:avLst/>
          </a:prstGeom>
        </p:spPr>
      </p:pic>
      <p:sp>
        <p:nvSpPr>
          <p:cNvPr id="6" name="内容占位符 4"/>
          <p:cNvSpPr txBox="1">
            <a:spLocks/>
          </p:cNvSpPr>
          <p:nvPr/>
        </p:nvSpPr>
        <p:spPr>
          <a:xfrm>
            <a:off x="838200" y="3650748"/>
            <a:ext cx="10515600" cy="564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buFont typeface="Wingdings" charset="2"/>
              <a:buChar char="l"/>
            </a:pPr>
            <a:r>
              <a:rPr kumimoji="1" lang="zh-CN" altLang="en-US" sz="2400" dirty="0" smtClean="0">
                <a:solidFill>
                  <a:schemeClr val="tx1">
                    <a:lumMod val="65000"/>
                    <a:lumOff val="35000"/>
                  </a:schemeClr>
                </a:solidFill>
              </a:rPr>
              <a:t> 例子</a:t>
            </a:r>
            <a:endParaRPr kumimoji="1" lang="en-US" altLang="zh-CN" sz="2400" dirty="0" smtClean="0">
              <a:solidFill>
                <a:schemeClr val="tx1">
                  <a:lumMod val="65000"/>
                  <a:lumOff val="35000"/>
                </a:schemeClr>
              </a:solidFill>
            </a:endParaRPr>
          </a:p>
        </p:txBody>
      </p:sp>
      <p:sp>
        <p:nvSpPr>
          <p:cNvPr id="10" name="内容占位符 4"/>
          <p:cNvSpPr txBox="1">
            <a:spLocks/>
          </p:cNvSpPr>
          <p:nvPr/>
        </p:nvSpPr>
        <p:spPr>
          <a:xfrm>
            <a:off x="3862137" y="2668837"/>
            <a:ext cx="6260431" cy="56464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600"/>
              </a:spcAft>
              <a:buClrTx/>
              <a:buSzTx/>
              <a:buFont typeface="Wingdings" charset="2"/>
              <a:buNone/>
              <a:tabLst/>
              <a:defRPr/>
            </a:pPr>
            <a:r>
              <a:rPr kumimoji="1" lang="en-US" altLang="zh-CN" sz="2400" dirty="0">
                <a:solidFill>
                  <a:schemeClr val="tx1">
                    <a:lumMod val="65000"/>
                    <a:lumOff val="35000"/>
                  </a:schemeClr>
                </a:solidFill>
              </a:rPr>
              <a:t> </a:t>
            </a:r>
            <a:r>
              <a:rPr kumimoji="1" lang="zh-CN" altLang="en-US" sz="2400" dirty="0" smtClean="0">
                <a:solidFill>
                  <a:schemeClr val="tx1">
                    <a:lumMod val="65000"/>
                    <a:lumOff val="35000"/>
                  </a:schemeClr>
                </a:solidFill>
              </a:rPr>
              <a:t>当不满足</a:t>
            </a:r>
            <a:r>
              <a:rPr kumimoji="1" lang="en-US" altLang="zh-CN" sz="2400" dirty="0" smtClean="0">
                <a:solidFill>
                  <a:schemeClr val="tx1">
                    <a:lumMod val="65000"/>
                    <a:lumOff val="35000"/>
                  </a:schemeClr>
                </a:solidFill>
              </a:rPr>
              <a:t>test</a:t>
            </a:r>
            <a:r>
              <a:rPr kumimoji="1" lang="zh-CN" altLang="en-US" sz="2400" dirty="0" smtClean="0">
                <a:solidFill>
                  <a:schemeClr val="tx1">
                    <a:lumMod val="65000"/>
                    <a:lumOff val="35000"/>
                  </a:schemeClr>
                </a:solidFill>
              </a:rPr>
              <a:t>条件，则执行</a:t>
            </a:r>
            <a:r>
              <a:rPr kumimoji="1" lang="en-US" altLang="zh-CN" sz="2400" dirty="0" smtClean="0">
                <a:solidFill>
                  <a:schemeClr val="tx1">
                    <a:lumMod val="65000"/>
                    <a:lumOff val="35000"/>
                  </a:schemeClr>
                </a:solidFill>
              </a:rPr>
              <a:t>else</a:t>
            </a:r>
            <a:r>
              <a:rPr kumimoji="1" lang="zh-CN" altLang="en-US" sz="2400" dirty="0" smtClean="0">
                <a:solidFill>
                  <a:schemeClr val="tx1">
                    <a:lumMod val="65000"/>
                    <a:lumOff val="35000"/>
                  </a:schemeClr>
                </a:solidFill>
              </a:rPr>
              <a:t>部分的程序，无论是第一次进入</a:t>
            </a:r>
            <a:r>
              <a:rPr kumimoji="1" lang="en-US" altLang="zh-CN" sz="2400" dirty="0" smtClean="0">
                <a:solidFill>
                  <a:schemeClr val="tx1">
                    <a:lumMod val="65000"/>
                    <a:lumOff val="35000"/>
                  </a:schemeClr>
                </a:solidFill>
              </a:rPr>
              <a:t>while</a:t>
            </a:r>
            <a:r>
              <a:rPr kumimoji="1" lang="zh-CN" altLang="en-US" sz="2400" dirty="0" smtClean="0">
                <a:solidFill>
                  <a:schemeClr val="tx1">
                    <a:lumMod val="65000"/>
                    <a:lumOff val="35000"/>
                  </a:schemeClr>
                </a:solidFill>
              </a:rPr>
              <a:t>循环还是已经经过多次</a:t>
            </a:r>
            <a:r>
              <a:rPr kumimoji="1" lang="en-US" altLang="zh-CN" sz="2400" dirty="0" smtClean="0">
                <a:solidFill>
                  <a:schemeClr val="tx1">
                    <a:lumMod val="65000"/>
                    <a:lumOff val="35000"/>
                  </a:schemeClr>
                </a:solidFill>
              </a:rPr>
              <a:t>while</a:t>
            </a:r>
            <a:r>
              <a:rPr kumimoji="1" lang="zh-CN" altLang="en-US" sz="2400" dirty="0" smtClean="0">
                <a:solidFill>
                  <a:schemeClr val="tx1">
                    <a:lumMod val="65000"/>
                    <a:lumOff val="35000"/>
                  </a:schemeClr>
                </a:solidFill>
              </a:rPr>
              <a:t>循环</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352" y="4663571"/>
            <a:ext cx="3898900" cy="9906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58" y="4350334"/>
            <a:ext cx="5334000" cy="1803400"/>
          </a:xfrm>
          <a:prstGeom prst="rect">
            <a:avLst/>
          </a:prstGeom>
        </p:spPr>
      </p:pic>
    </p:spTree>
    <p:extLst>
      <p:ext uri="{BB962C8B-B14F-4D97-AF65-F5344CB8AC3E}">
        <p14:creationId xmlns:p14="http://schemas.microsoft.com/office/powerpoint/2010/main" val="1383053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b</a:t>
            </a:r>
            <a:r>
              <a:rPr kumimoji="1" lang="en-US" altLang="zh-CN" dirty="0" smtClean="0">
                <a:latin typeface="SimHei" charset="-122"/>
                <a:ea typeface="SimHei" charset="-122"/>
                <a:cs typeface="SimHei" charset="-122"/>
              </a:rPr>
              <a:t>reak, continue, pass </a:t>
            </a:r>
            <a:r>
              <a:rPr kumimoji="1" lang="zh-CN" altLang="en-US" dirty="0" smtClean="0">
                <a:latin typeface="SimHei" charset="-122"/>
                <a:ea typeface="SimHei" charset="-122"/>
                <a:cs typeface="SimHei" charset="-122"/>
              </a:rPr>
              <a:t>与</a:t>
            </a:r>
            <a:r>
              <a:rPr kumimoji="1" lang="en-US" altLang="zh-CN" dirty="0" smtClean="0">
                <a:latin typeface="SimHei" charset="-122"/>
                <a:ea typeface="SimHei" charset="-122"/>
                <a:cs typeface="SimHei" charset="-122"/>
              </a:rPr>
              <a:t>else</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2168859"/>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break: </a:t>
            </a:r>
            <a:r>
              <a:rPr kumimoji="1" lang="zh-CN" altLang="en-US" sz="2400" dirty="0" smtClean="0">
                <a:solidFill>
                  <a:schemeClr val="tx1">
                    <a:lumMod val="65000"/>
                    <a:lumOff val="35000"/>
                  </a:schemeClr>
                </a:solidFill>
              </a:rPr>
              <a:t>跳出当前循环</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en-US" altLang="zh-CN" sz="2400" dirty="0" smtClean="0">
                <a:solidFill>
                  <a:schemeClr val="tx1">
                    <a:lumMod val="65000"/>
                    <a:lumOff val="35000"/>
                  </a:schemeClr>
                </a:solidFill>
              </a:rPr>
              <a:t>continue</a:t>
            </a:r>
            <a:r>
              <a:rPr kumimoji="1" lang="zh-CN" altLang="en-US" sz="2400" dirty="0" smtClean="0">
                <a:solidFill>
                  <a:schemeClr val="tx1">
                    <a:lumMod val="65000"/>
                    <a:lumOff val="35000"/>
                  </a:schemeClr>
                </a:solidFill>
              </a:rPr>
              <a:t>：马上进入下一个循环</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pass</a:t>
            </a:r>
            <a:r>
              <a:rPr kumimoji="1" lang="zh-CN" altLang="en-US" sz="2400" dirty="0" smtClean="0">
                <a:solidFill>
                  <a:schemeClr val="tx1">
                    <a:lumMod val="65000"/>
                    <a:lumOff val="35000"/>
                  </a:schemeClr>
                </a:solidFill>
              </a:rPr>
              <a:t>： 什么也不做，占位操作。同样可以用在</a:t>
            </a:r>
            <a:r>
              <a:rPr kumimoji="1" lang="en-US" altLang="zh-CN" sz="2400" dirty="0" smtClean="0">
                <a:solidFill>
                  <a:schemeClr val="tx1">
                    <a:lumMod val="65000"/>
                    <a:lumOff val="35000"/>
                  </a:schemeClr>
                </a:solidFill>
              </a:rPr>
              <a:t>if</a:t>
            </a:r>
            <a:r>
              <a:rPr kumimoji="1" lang="zh-CN" altLang="en-US" sz="2400" dirty="0" smtClean="0">
                <a:solidFill>
                  <a:schemeClr val="tx1">
                    <a:lumMod val="65000"/>
                    <a:lumOff val="35000"/>
                  </a:schemeClr>
                </a:solidFill>
              </a:rPr>
              <a:t> 与函数定义中</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en-US" altLang="zh-CN" sz="2400" dirty="0" smtClean="0">
                <a:solidFill>
                  <a:schemeClr val="tx1">
                    <a:lumMod val="65000"/>
                    <a:lumOff val="35000"/>
                  </a:schemeClr>
                </a:solidFill>
              </a:rPr>
              <a:t>else</a:t>
            </a:r>
            <a:r>
              <a:rPr kumimoji="1" lang="zh-CN" altLang="en-US" sz="2400" dirty="0" smtClean="0">
                <a:solidFill>
                  <a:schemeClr val="tx1">
                    <a:lumMod val="65000"/>
                    <a:lumOff val="35000"/>
                  </a:schemeClr>
                </a:solidFill>
              </a:rPr>
              <a:t>：只有当前循环正常退出时，才会执行，否则不会执行</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379" y="4751721"/>
            <a:ext cx="5486400" cy="546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4129421"/>
            <a:ext cx="5067300" cy="1790700"/>
          </a:xfrm>
          <a:prstGeom prst="rect">
            <a:avLst/>
          </a:prstGeom>
        </p:spPr>
      </p:pic>
    </p:spTree>
    <p:extLst>
      <p:ext uri="{BB962C8B-B14F-4D97-AF65-F5344CB8AC3E}">
        <p14:creationId xmlns:p14="http://schemas.microsoft.com/office/powerpoint/2010/main" val="6468175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Range</a:t>
            </a:r>
            <a:r>
              <a:rPr kumimoji="1" lang="zh-CN" altLang="en-US" dirty="0" smtClean="0">
                <a:latin typeface="SimHei" charset="-122"/>
                <a:ea typeface="SimHei" charset="-122"/>
                <a:cs typeface="SimHei" charset="-122"/>
              </a:rPr>
              <a:t>函数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4"/>
            <a:ext cx="10515600" cy="2842629"/>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range</a:t>
            </a:r>
            <a:r>
              <a:rPr kumimoji="1" lang="zh-CN" altLang="en-US" sz="2400" dirty="0" smtClean="0">
                <a:solidFill>
                  <a:schemeClr val="tx1">
                    <a:lumMod val="65000"/>
                    <a:lumOff val="35000"/>
                  </a:schemeClr>
                </a:solidFill>
              </a:rPr>
              <a:t>是一个通用工具，常用在</a:t>
            </a:r>
            <a:r>
              <a:rPr kumimoji="1" lang="en-US" altLang="zh-CN" sz="2400" dirty="0" smtClean="0">
                <a:solidFill>
                  <a:schemeClr val="tx1">
                    <a:lumMod val="65000"/>
                    <a:lumOff val="35000"/>
                  </a:schemeClr>
                </a:solidFill>
              </a:rPr>
              <a:t>for</a:t>
            </a:r>
            <a:r>
              <a:rPr kumimoji="1" lang="zh-CN" altLang="en-US" sz="2400" dirty="0" smtClean="0">
                <a:solidFill>
                  <a:schemeClr val="tx1">
                    <a:lumMod val="65000"/>
                    <a:lumOff val="35000"/>
                  </a:schemeClr>
                </a:solidFill>
              </a:rPr>
              <a:t>循环中来产生索引</a:t>
            </a:r>
            <a:endParaRPr kumimoji="1" lang="en-US" altLang="zh-CN" sz="2400" dirty="0">
              <a:solidFill>
                <a:schemeClr val="tx1">
                  <a:lumMod val="65000"/>
                  <a:lumOff val="35000"/>
                </a:schemeClr>
              </a:solidFill>
            </a:endParaRPr>
          </a:p>
          <a:p>
            <a:pPr marL="0" indent="0">
              <a:spcAft>
                <a:spcPts val="600"/>
              </a:spcAft>
              <a:buNone/>
            </a:pPr>
            <a:r>
              <a:rPr lang="en-US" altLang="zh-CN" sz="2400" dirty="0"/>
              <a:t>range(start, </a:t>
            </a:r>
            <a:r>
              <a:rPr lang="en-US" altLang="zh-CN" sz="2400" dirty="0" smtClean="0"/>
              <a:t>stop, step)</a:t>
            </a:r>
          </a:p>
          <a:p>
            <a:pPr marL="0" indent="0">
              <a:spcAft>
                <a:spcPts val="600"/>
              </a:spcAft>
              <a:buNone/>
            </a:pPr>
            <a:r>
              <a:rPr kumimoji="1" lang="en-US" altLang="zh-CN" sz="2400" dirty="0">
                <a:solidFill>
                  <a:schemeClr val="tx1">
                    <a:lumMod val="65000"/>
                    <a:lumOff val="35000"/>
                  </a:schemeClr>
                </a:solidFill>
              </a:rPr>
              <a:t>r</a:t>
            </a:r>
            <a:r>
              <a:rPr kumimoji="1" lang="en-US" altLang="zh-CN" sz="2400" dirty="0" smtClean="0">
                <a:solidFill>
                  <a:schemeClr val="tx1">
                    <a:lumMod val="65000"/>
                    <a:lumOff val="35000"/>
                  </a:schemeClr>
                </a:solidFill>
              </a:rPr>
              <a:t>ange(x): </a:t>
            </a:r>
            <a:r>
              <a:rPr kumimoji="1" lang="zh-CN" altLang="en-US" sz="2400" dirty="0" smtClean="0">
                <a:solidFill>
                  <a:schemeClr val="tx1">
                    <a:lumMod val="65000"/>
                    <a:lumOff val="35000"/>
                  </a:schemeClr>
                </a:solidFill>
              </a:rPr>
              <a:t>返回从</a:t>
            </a:r>
            <a:r>
              <a:rPr kumimoji="1" lang="en-US" altLang="zh-CN" sz="2400" dirty="0" smtClean="0">
                <a:solidFill>
                  <a:schemeClr val="tx1">
                    <a:lumMod val="65000"/>
                    <a:lumOff val="35000"/>
                  </a:schemeClr>
                </a:solidFill>
              </a:rPr>
              <a:t>0</a:t>
            </a:r>
            <a:r>
              <a:rPr kumimoji="1" lang="zh-CN" altLang="en-US" sz="2400" dirty="0" smtClean="0">
                <a:solidFill>
                  <a:schemeClr val="tx1">
                    <a:lumMod val="65000"/>
                    <a:lumOff val="35000"/>
                  </a:schemeClr>
                </a:solidFill>
              </a:rPr>
              <a:t>开始到</a:t>
            </a:r>
            <a:r>
              <a:rPr kumimoji="1" lang="en-US" altLang="zh-CN" sz="2400" dirty="0" smtClean="0">
                <a:solidFill>
                  <a:schemeClr val="tx1">
                    <a:lumMod val="65000"/>
                    <a:lumOff val="35000"/>
                  </a:schemeClr>
                </a:solidFill>
              </a:rPr>
              <a:t>x-1</a:t>
            </a:r>
            <a:r>
              <a:rPr kumimoji="1" lang="zh-CN" altLang="en-US" sz="2400" dirty="0" smtClean="0">
                <a:solidFill>
                  <a:schemeClr val="tx1">
                    <a:lumMod val="65000"/>
                    <a:lumOff val="35000"/>
                  </a:schemeClr>
                </a:solidFill>
              </a:rPr>
              <a:t>的列表</a:t>
            </a:r>
            <a:endParaRPr kumimoji="1" lang="en-US" altLang="zh-CN" sz="2400" dirty="0" smtClean="0">
              <a:solidFill>
                <a:schemeClr val="tx1">
                  <a:lumMod val="65000"/>
                  <a:lumOff val="35000"/>
                </a:schemeClr>
              </a:solidFill>
            </a:endParaRPr>
          </a:p>
          <a:p>
            <a:pPr marL="0" indent="0">
              <a:spcAft>
                <a:spcPts val="600"/>
              </a:spcAft>
              <a:buNone/>
            </a:pPr>
            <a:r>
              <a:rPr kumimoji="1" lang="en-US" altLang="zh-CN" sz="2400" dirty="0" smtClean="0">
                <a:solidFill>
                  <a:schemeClr val="tx1">
                    <a:lumMod val="65000"/>
                    <a:lumOff val="35000"/>
                  </a:schemeClr>
                </a:solidFill>
              </a:rPr>
              <a:t>range(x, y): </a:t>
            </a:r>
            <a:r>
              <a:rPr kumimoji="1" lang="zh-CN" altLang="en-US" sz="2400" dirty="0" smtClean="0">
                <a:solidFill>
                  <a:schemeClr val="tx1">
                    <a:lumMod val="65000"/>
                    <a:lumOff val="35000"/>
                  </a:schemeClr>
                </a:solidFill>
              </a:rPr>
              <a:t>返回从</a:t>
            </a:r>
            <a:r>
              <a:rPr kumimoji="1" lang="en-US" altLang="zh-CN" sz="2400" dirty="0" smtClean="0">
                <a:solidFill>
                  <a:schemeClr val="tx1">
                    <a:lumMod val="65000"/>
                    <a:lumOff val="35000"/>
                  </a:schemeClr>
                </a:solidFill>
              </a:rPr>
              <a:t>x</a:t>
            </a:r>
            <a:r>
              <a:rPr kumimoji="1" lang="zh-CN" altLang="en-US" sz="2400" dirty="0" smtClean="0">
                <a:solidFill>
                  <a:schemeClr val="tx1">
                    <a:lumMod val="65000"/>
                    <a:lumOff val="35000"/>
                  </a:schemeClr>
                </a:solidFill>
              </a:rPr>
              <a:t>开始到</a:t>
            </a:r>
            <a:r>
              <a:rPr kumimoji="1" lang="en-US" altLang="zh-CN" sz="2400" dirty="0" smtClean="0">
                <a:solidFill>
                  <a:schemeClr val="tx1">
                    <a:lumMod val="65000"/>
                    <a:lumOff val="35000"/>
                  </a:schemeClr>
                </a:solidFill>
              </a:rPr>
              <a:t>y-1</a:t>
            </a:r>
            <a:r>
              <a:rPr kumimoji="1" lang="zh-CN" altLang="en-US" sz="2400" dirty="0" smtClean="0">
                <a:solidFill>
                  <a:schemeClr val="tx1">
                    <a:lumMod val="65000"/>
                    <a:lumOff val="35000"/>
                  </a:schemeClr>
                </a:solidFill>
              </a:rPr>
              <a:t>的列表</a:t>
            </a:r>
            <a:endParaRPr kumimoji="1" lang="en-US" altLang="zh-CN" sz="2400" dirty="0" smtClean="0">
              <a:solidFill>
                <a:schemeClr val="tx1">
                  <a:lumMod val="65000"/>
                  <a:lumOff val="35000"/>
                </a:schemeClr>
              </a:solidFill>
            </a:endParaRPr>
          </a:p>
          <a:p>
            <a:pPr marL="0" indent="0">
              <a:spcAft>
                <a:spcPts val="600"/>
              </a:spcAft>
              <a:buNone/>
            </a:pPr>
            <a:r>
              <a:rPr kumimoji="1" lang="en-US" altLang="zh-CN" sz="2400" dirty="0" smtClean="0">
                <a:solidFill>
                  <a:schemeClr val="tx1">
                    <a:lumMod val="65000"/>
                    <a:lumOff val="35000"/>
                  </a:schemeClr>
                </a:solidFill>
              </a:rPr>
              <a:t>step</a:t>
            </a:r>
            <a:r>
              <a:rPr kumimoji="1" lang="zh-CN" altLang="en-US" sz="2400" dirty="0" smtClean="0">
                <a:solidFill>
                  <a:schemeClr val="tx1">
                    <a:lumMod val="65000"/>
                    <a:lumOff val="35000"/>
                  </a:schemeClr>
                </a:solidFill>
              </a:rPr>
              <a:t>为步长</a:t>
            </a:r>
            <a:endParaRPr kumimoji="1" lang="en-US" altLang="zh-CN" sz="2400" dirty="0" smtClean="0">
              <a:solidFill>
                <a:schemeClr val="tx1">
                  <a:lumMod val="65000"/>
                  <a:lumOff val="35000"/>
                </a:schemeClr>
              </a:solidFill>
            </a:endParaRPr>
          </a:p>
          <a:p>
            <a:pPr marL="0" indent="0">
              <a:spcAft>
                <a:spcPts val="600"/>
              </a:spcAft>
              <a:buNone/>
            </a:pPr>
            <a:endParaRPr kumimoji="1" lang="en-US" altLang="zh-CN" sz="2400" dirty="0" smtClean="0">
              <a:solidFill>
                <a:schemeClr val="tx1">
                  <a:lumMod val="65000"/>
                  <a:lumOff val="35000"/>
                </a:schemeClr>
              </a:solidFill>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348951"/>
            <a:ext cx="9412705" cy="2003723"/>
          </a:xfrm>
          <a:prstGeom prst="rect">
            <a:avLst/>
          </a:prstGeom>
        </p:spPr>
      </p:pic>
    </p:spTree>
    <p:extLst>
      <p:ext uri="{BB962C8B-B14F-4D97-AF65-F5344CB8AC3E}">
        <p14:creationId xmlns:p14="http://schemas.microsoft.com/office/powerpoint/2010/main" val="878721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smtClean="0">
                <a:latin typeface="SimHei" charset="-122"/>
                <a:ea typeface="SimHei" charset="-122"/>
                <a:cs typeface="SimHei" charset="-122"/>
              </a:rPr>
              <a:t>目录</a:t>
            </a:r>
            <a:endParaRPr kumimoji="1" lang="zh-CN" altLang="en-US">
              <a:latin typeface="SimHei" charset="-122"/>
              <a:ea typeface="SimHei" charset="-122"/>
              <a:cs typeface="SimHei" charset="-122"/>
            </a:endParaRPr>
          </a:p>
        </p:txBody>
      </p:sp>
      <p:sp>
        <p:nvSpPr>
          <p:cNvPr id="5" name="内容占位符 4"/>
          <p:cNvSpPr>
            <a:spLocks noGrp="1"/>
          </p:cNvSpPr>
          <p:nvPr>
            <p:ph idx="1"/>
          </p:nvPr>
        </p:nvSpPr>
        <p:spPr/>
        <p:txBody>
          <a:bodyPr/>
          <a:lstStyle/>
          <a:p>
            <a:r>
              <a:rPr kumimoji="1" lang="zh-CN" altLang="en-US" dirty="0" smtClean="0"/>
              <a:t> </a:t>
            </a:r>
            <a:r>
              <a:rPr kumimoji="1" lang="en-US" altLang="zh-CN" dirty="0" smtClean="0"/>
              <a:t>Python</a:t>
            </a:r>
            <a:r>
              <a:rPr kumimoji="1" lang="zh-CN" altLang="en-US" dirty="0" smtClean="0"/>
              <a:t>程序结构</a:t>
            </a:r>
            <a:endParaRPr kumimoji="1" lang="en-US" altLang="zh-CN" dirty="0" smtClean="0"/>
          </a:p>
          <a:p>
            <a:r>
              <a:rPr kumimoji="1" lang="zh-CN" altLang="en-US" dirty="0"/>
              <a:t> </a:t>
            </a:r>
            <a:r>
              <a:rPr kumimoji="1" lang="en-US" altLang="zh-CN" dirty="0" smtClean="0"/>
              <a:t>IF</a:t>
            </a:r>
            <a:r>
              <a:rPr kumimoji="1" lang="zh-CN" altLang="en-US" dirty="0" smtClean="0"/>
              <a:t>条件控制</a:t>
            </a:r>
            <a:endParaRPr kumimoji="1" lang="en-US" altLang="zh-CN" dirty="0" smtClean="0"/>
          </a:p>
          <a:p>
            <a:r>
              <a:rPr kumimoji="1" lang="zh-CN" altLang="en-US" dirty="0"/>
              <a:t> </a:t>
            </a:r>
            <a:r>
              <a:rPr kumimoji="1" lang="zh-CN" altLang="en-US" dirty="0" smtClean="0"/>
              <a:t>循环</a:t>
            </a:r>
            <a:endParaRPr kumimoji="1" lang="en-US" altLang="zh-CN" dirty="0" smtClean="0"/>
          </a:p>
          <a:p>
            <a:r>
              <a:rPr kumimoji="1" lang="zh-CN" altLang="en-US" dirty="0"/>
              <a:t> </a:t>
            </a:r>
            <a:r>
              <a:rPr kumimoji="1" lang="zh-CN" altLang="en-US" dirty="0" smtClean="0"/>
              <a:t>函数</a:t>
            </a:r>
            <a:endParaRPr kumimoji="1" lang="en-US" altLang="zh-CN" dirty="0" smtClean="0"/>
          </a:p>
          <a:p>
            <a:r>
              <a:rPr kumimoji="1" lang="en-US" altLang="zh-CN" dirty="0"/>
              <a:t> </a:t>
            </a:r>
            <a:r>
              <a:rPr kumimoji="1" lang="zh-CN" altLang="en-US" dirty="0" smtClean="0"/>
              <a:t>模块</a:t>
            </a:r>
            <a:endParaRPr kumimoji="1" lang="zh-CN" altLang="en-US" dirty="0"/>
          </a:p>
        </p:txBody>
      </p:sp>
    </p:spTree>
    <p:extLst>
      <p:ext uri="{BB962C8B-B14F-4D97-AF65-F5344CB8AC3E}">
        <p14:creationId xmlns:p14="http://schemas.microsoft.com/office/powerpoint/2010/main" val="28663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885" y="2389868"/>
            <a:ext cx="10515600" cy="1325563"/>
          </a:xfrm>
        </p:spPr>
        <p:txBody>
          <a:bodyPr/>
          <a:lstStyle/>
          <a:p>
            <a:r>
              <a:rPr kumimoji="1" lang="zh-CN" altLang="en-US" b="1" dirty="0" smtClean="0">
                <a:latin typeface="SimHei" charset="-122"/>
                <a:ea typeface="SimHei" charset="-122"/>
                <a:cs typeface="SimHei" charset="-122"/>
              </a:rPr>
              <a:t>函数</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50097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函数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1527175"/>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最大化代码重用和最小化代码冗余</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程序流程的分解</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447881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函数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468396"/>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语法结构</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48" y="2428960"/>
            <a:ext cx="3327400" cy="774700"/>
          </a:xfrm>
          <a:prstGeom prst="rect">
            <a:avLst/>
          </a:prstGeom>
        </p:spPr>
      </p:pic>
      <p:sp>
        <p:nvSpPr>
          <p:cNvPr id="6" name="内容占位符 4"/>
          <p:cNvSpPr txBox="1">
            <a:spLocks/>
          </p:cNvSpPr>
          <p:nvPr/>
        </p:nvSpPr>
        <p:spPr>
          <a:xfrm>
            <a:off x="838200" y="3338598"/>
            <a:ext cx="10515600" cy="1570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err="1" smtClean="0">
                <a:solidFill>
                  <a:schemeClr val="tx1">
                    <a:lumMod val="65000"/>
                    <a:lumOff val="35000"/>
                  </a:schemeClr>
                </a:solidFill>
              </a:rPr>
              <a:t>def</a:t>
            </a:r>
            <a:r>
              <a:rPr kumimoji="1" lang="zh-CN" altLang="en-US" sz="2400" dirty="0" smtClean="0">
                <a:solidFill>
                  <a:schemeClr val="tx1">
                    <a:lumMod val="65000"/>
                    <a:lumOff val="35000"/>
                  </a:schemeClr>
                </a:solidFill>
              </a:rPr>
              <a:t>是可执行的代码，函数并不存在，知道运行到了</a:t>
            </a:r>
            <a:r>
              <a:rPr kumimoji="1" lang="en-US" altLang="zh-CN" sz="2400" dirty="0" err="1" smtClean="0">
                <a:solidFill>
                  <a:schemeClr val="tx1">
                    <a:lumMod val="65000"/>
                    <a:lumOff val="35000"/>
                  </a:schemeClr>
                </a:solidFill>
              </a:rPr>
              <a:t>def</a:t>
            </a:r>
            <a:r>
              <a:rPr kumimoji="1" lang="zh-CN" altLang="en-US" sz="2400" dirty="0" smtClean="0">
                <a:solidFill>
                  <a:schemeClr val="tx1">
                    <a:lumMod val="65000"/>
                    <a:lumOff val="35000"/>
                  </a:schemeClr>
                </a:solidFill>
              </a:rPr>
              <a:t>才会存在（可以定义在</a:t>
            </a:r>
            <a:r>
              <a:rPr kumimoji="1" lang="en-US" altLang="zh-CN" sz="2400" dirty="0" smtClean="0">
                <a:solidFill>
                  <a:schemeClr val="tx1">
                    <a:lumMod val="65000"/>
                    <a:lumOff val="35000"/>
                  </a:schemeClr>
                </a:solidFill>
              </a:rPr>
              <a:t>if</a:t>
            </a:r>
            <a:r>
              <a:rPr kumimoji="1" lang="zh-CN" altLang="en-US" sz="2400" dirty="0" smtClean="0">
                <a:solidFill>
                  <a:schemeClr val="tx1">
                    <a:lumMod val="65000"/>
                    <a:lumOff val="35000"/>
                  </a:schemeClr>
                </a:solidFill>
              </a:rPr>
              <a:t>，</a:t>
            </a:r>
            <a:r>
              <a:rPr kumimoji="1" lang="en-US" altLang="zh-CN" sz="2400" dirty="0" smtClean="0">
                <a:solidFill>
                  <a:schemeClr val="tx1">
                    <a:lumMod val="65000"/>
                    <a:lumOff val="35000"/>
                  </a:schemeClr>
                </a:solidFill>
              </a:rPr>
              <a:t>while,</a:t>
            </a:r>
            <a:r>
              <a:rPr kumimoji="1" lang="zh-CN" altLang="en-US" sz="2400" dirty="0" smtClean="0">
                <a:solidFill>
                  <a:schemeClr val="tx1">
                    <a:lumMod val="65000"/>
                    <a:lumOff val="35000"/>
                  </a:schemeClr>
                </a:solidFill>
              </a:rPr>
              <a:t>，以及函数的代码块中）</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en-US" altLang="zh-CN" sz="2400" dirty="0" err="1" smtClean="0">
                <a:solidFill>
                  <a:schemeClr val="tx1">
                    <a:lumMod val="65000"/>
                    <a:lumOff val="35000"/>
                  </a:schemeClr>
                </a:solidFill>
              </a:rPr>
              <a:t>def</a:t>
            </a:r>
            <a:r>
              <a:rPr kumimoji="1" lang="zh-CN" altLang="en-US" sz="2400" dirty="0" smtClean="0">
                <a:solidFill>
                  <a:schemeClr val="tx1">
                    <a:lumMod val="65000"/>
                    <a:lumOff val="35000"/>
                  </a:schemeClr>
                </a:solidFill>
              </a:rPr>
              <a:t>创建了一个对象，并将这个对象赋值给函数名</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79" y="5371682"/>
            <a:ext cx="5194300" cy="7747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4924760"/>
            <a:ext cx="3462421" cy="1668545"/>
          </a:xfrm>
          <a:prstGeom prst="rect">
            <a:avLst/>
          </a:prstGeom>
        </p:spPr>
      </p:pic>
    </p:spTree>
    <p:extLst>
      <p:ext uri="{BB962C8B-B14F-4D97-AF65-F5344CB8AC3E}">
        <p14:creationId xmlns:p14="http://schemas.microsoft.com/office/powerpoint/2010/main" val="1427803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函数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532564"/>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函数的调用：执行 函数名（参数）</a:t>
            </a:r>
            <a:endParaRPr kumimoji="1" lang="en-US" altLang="zh-CN" sz="2400" dirty="0" smtClean="0">
              <a:solidFill>
                <a:schemeClr val="tx1">
                  <a:lumMod val="65000"/>
                  <a:lumOff val="35000"/>
                </a:schemeClr>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168" y="2358190"/>
            <a:ext cx="3462421" cy="1668545"/>
          </a:xfrm>
          <a:prstGeom prst="rect">
            <a:avLst/>
          </a:prstGeom>
        </p:spPr>
      </p:pic>
      <p:sp>
        <p:nvSpPr>
          <p:cNvPr id="9" name="内容占位符 4"/>
          <p:cNvSpPr txBox="1">
            <a:spLocks/>
          </p:cNvSpPr>
          <p:nvPr/>
        </p:nvSpPr>
        <p:spPr>
          <a:xfrm>
            <a:off x="838200" y="4293017"/>
            <a:ext cx="10515600" cy="5325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buFont typeface="Wingdings" charset="2"/>
              <a:buChar char="l"/>
            </a:pPr>
            <a:r>
              <a:rPr kumimoji="1" lang="zh-CN" altLang="en-US" sz="2400" dirty="0" smtClean="0">
                <a:solidFill>
                  <a:schemeClr val="tx1">
                    <a:lumMod val="65000"/>
                    <a:lumOff val="35000"/>
                  </a:schemeClr>
                </a:solidFill>
              </a:rPr>
              <a:t> 返回值：在函数体的末尾使用</a:t>
            </a:r>
            <a:r>
              <a:rPr kumimoji="1" lang="en-US" altLang="zh-CN" sz="2400" dirty="0" smtClean="0">
                <a:solidFill>
                  <a:schemeClr val="tx1">
                    <a:lumMod val="65000"/>
                    <a:lumOff val="35000"/>
                  </a:schemeClr>
                </a:solidFill>
              </a:rPr>
              <a:t>return</a:t>
            </a:r>
            <a:r>
              <a:rPr kumimoji="1" lang="zh-CN" altLang="en-US" sz="2400" dirty="0" smtClean="0">
                <a:solidFill>
                  <a:schemeClr val="tx1">
                    <a:lumMod val="65000"/>
                    <a:lumOff val="35000"/>
                  </a:schemeClr>
                </a:solidFill>
              </a:rPr>
              <a:t>关键字（如果没有返回值，就不写</a:t>
            </a:r>
            <a:r>
              <a:rPr kumimoji="1" lang="en-US" altLang="zh-CN" sz="2400" dirty="0" smtClean="0">
                <a:solidFill>
                  <a:schemeClr val="tx1">
                    <a:lumMod val="65000"/>
                    <a:lumOff val="35000"/>
                  </a:schemeClr>
                </a:solidFill>
              </a:rPr>
              <a:t>return</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0547992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函数的参数类型</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837237"/>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在</a:t>
            </a:r>
            <a:r>
              <a:rPr kumimoji="1" lang="en-US" altLang="zh-CN" sz="2400" dirty="0">
                <a:solidFill>
                  <a:schemeClr val="tx1">
                    <a:lumMod val="65000"/>
                    <a:lumOff val="35000"/>
                  </a:schemeClr>
                </a:solidFill>
              </a:rPr>
              <a:t>Python</a:t>
            </a:r>
            <a:r>
              <a:rPr kumimoji="1" lang="zh-CN" altLang="en-US" sz="2400" dirty="0">
                <a:solidFill>
                  <a:schemeClr val="tx1">
                    <a:lumMod val="65000"/>
                    <a:lumOff val="35000"/>
                  </a:schemeClr>
                </a:solidFill>
              </a:rPr>
              <a:t>中，函数参数有很多种：可以</a:t>
            </a:r>
            <a:r>
              <a:rPr kumimoji="1" lang="zh-CN" altLang="en-US" sz="2400" dirty="0" smtClean="0">
                <a:solidFill>
                  <a:schemeClr val="tx1">
                    <a:lumMod val="65000"/>
                    <a:lumOff val="35000"/>
                  </a:schemeClr>
                </a:solidFill>
              </a:rPr>
              <a:t>为必须参数</a:t>
            </a:r>
            <a:r>
              <a:rPr kumimoji="1" lang="zh-CN" altLang="en-US" sz="2400" dirty="0">
                <a:solidFill>
                  <a:schemeClr val="tx1">
                    <a:lumMod val="65000"/>
                    <a:lumOff val="35000"/>
                  </a:schemeClr>
                </a:solidFill>
              </a:rPr>
              <a:t>、默认值参数、关键参数、可变长度参数等等</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smtClean="0">
                <a:solidFill>
                  <a:schemeClr val="tx1">
                    <a:lumMod val="65000"/>
                    <a:lumOff val="35000"/>
                  </a:schemeClr>
                </a:solidFill>
              </a:rPr>
              <a:t>Python</a:t>
            </a:r>
            <a:r>
              <a:rPr kumimoji="1" lang="zh-CN" altLang="en-US" sz="2400" dirty="0">
                <a:solidFill>
                  <a:schemeClr val="tx1">
                    <a:lumMod val="65000"/>
                    <a:lumOff val="35000"/>
                  </a:schemeClr>
                </a:solidFill>
              </a:rPr>
              <a:t>在定义函数时不需要</a:t>
            </a:r>
            <a:r>
              <a:rPr kumimoji="1" lang="zh-CN" altLang="en-US" sz="2400" dirty="0" smtClean="0">
                <a:solidFill>
                  <a:schemeClr val="tx1">
                    <a:lumMod val="65000"/>
                    <a:lumOff val="35000"/>
                  </a:schemeClr>
                </a:solidFill>
              </a:rPr>
              <a:t>指定参数的</a:t>
            </a:r>
            <a:r>
              <a:rPr kumimoji="1" lang="zh-CN" altLang="en-US" sz="2400" dirty="0">
                <a:solidFill>
                  <a:schemeClr val="tx1">
                    <a:lumMod val="65000"/>
                    <a:lumOff val="35000"/>
                  </a:schemeClr>
                </a:solidFill>
              </a:rPr>
              <a:t>类型，完全由调用者传递</a:t>
            </a:r>
            <a:r>
              <a:rPr kumimoji="1" lang="zh-CN" altLang="en-US" sz="2400" dirty="0" smtClean="0">
                <a:solidFill>
                  <a:schemeClr val="tx1">
                    <a:lumMod val="65000"/>
                    <a:lumOff val="35000"/>
                  </a:schemeClr>
                </a:solidFill>
              </a:rPr>
              <a:t>的参数类型</a:t>
            </a:r>
            <a:r>
              <a:rPr kumimoji="1" lang="zh-CN" altLang="en-US" sz="2400" dirty="0">
                <a:solidFill>
                  <a:schemeClr val="tx1">
                    <a:lumMod val="65000"/>
                    <a:lumOff val="35000"/>
                  </a:schemeClr>
                </a:solidFill>
              </a:rPr>
              <a:t>以及</a:t>
            </a:r>
            <a:r>
              <a:rPr kumimoji="1" lang="en-US" altLang="zh-CN" sz="2400" dirty="0">
                <a:solidFill>
                  <a:schemeClr val="tx1">
                    <a:lumMod val="65000"/>
                    <a:lumOff val="35000"/>
                  </a:schemeClr>
                </a:solidFill>
              </a:rPr>
              <a:t>Python</a:t>
            </a:r>
            <a:r>
              <a:rPr kumimoji="1" lang="zh-CN" altLang="en-US" sz="2400" dirty="0">
                <a:solidFill>
                  <a:schemeClr val="tx1">
                    <a:lumMod val="65000"/>
                    <a:lumOff val="35000"/>
                  </a:schemeClr>
                </a:solidFill>
              </a:rPr>
              <a:t>解释器的理解和推断来</a:t>
            </a:r>
            <a:r>
              <a:rPr kumimoji="1" lang="zh-CN" altLang="en-US" sz="2400" dirty="0" smtClean="0">
                <a:solidFill>
                  <a:schemeClr val="tx1">
                    <a:lumMod val="65000"/>
                    <a:lumOff val="35000"/>
                  </a:schemeClr>
                </a:solidFill>
              </a:rPr>
              <a:t>决定</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smtClean="0">
                <a:solidFill>
                  <a:schemeClr val="tx1">
                    <a:lumMod val="65000"/>
                    <a:lumOff val="35000"/>
                  </a:schemeClr>
                </a:solidFill>
              </a:rPr>
              <a:t>Python</a:t>
            </a:r>
            <a:r>
              <a:rPr kumimoji="1" lang="zh-CN" altLang="en-US" sz="2400" dirty="0">
                <a:solidFill>
                  <a:schemeClr val="tx1">
                    <a:lumMod val="65000"/>
                    <a:lumOff val="35000"/>
                  </a:schemeClr>
                </a:solidFill>
              </a:rPr>
              <a:t>函数定义时也不需要指定函数</a:t>
            </a:r>
            <a:r>
              <a:rPr kumimoji="1" lang="zh-CN" altLang="en-US" sz="2400" dirty="0" smtClean="0">
                <a:solidFill>
                  <a:schemeClr val="tx1">
                    <a:lumMod val="65000"/>
                    <a:lumOff val="35000"/>
                  </a:schemeClr>
                </a:solidFill>
              </a:rPr>
              <a:t>的返回值类型</a:t>
            </a:r>
            <a:r>
              <a:rPr kumimoji="1" lang="zh-CN" altLang="en-US" sz="2400" dirty="0">
                <a:solidFill>
                  <a:schemeClr val="tx1">
                    <a:lumMod val="65000"/>
                    <a:lumOff val="35000"/>
                  </a:schemeClr>
                </a:solidFill>
              </a:rPr>
              <a:t>，这将由函数中的</a:t>
            </a:r>
            <a:r>
              <a:rPr kumimoji="1" lang="en-US" altLang="zh-CN" sz="2400" dirty="0">
                <a:solidFill>
                  <a:schemeClr val="tx1">
                    <a:lumMod val="65000"/>
                    <a:lumOff val="35000"/>
                  </a:schemeClr>
                </a:solidFill>
              </a:rPr>
              <a:t>return</a:t>
            </a:r>
            <a:r>
              <a:rPr kumimoji="1" lang="zh-CN" altLang="en-US" sz="2400" dirty="0">
                <a:solidFill>
                  <a:schemeClr val="tx1">
                    <a:lumMod val="65000"/>
                    <a:lumOff val="35000"/>
                  </a:schemeClr>
                </a:solidFill>
              </a:rPr>
              <a:t>语句来决定，如果没有</a:t>
            </a:r>
            <a:r>
              <a:rPr kumimoji="1" lang="en-US" altLang="zh-CN" sz="2400" dirty="0">
                <a:solidFill>
                  <a:schemeClr val="tx1">
                    <a:lumMod val="65000"/>
                    <a:lumOff val="35000"/>
                  </a:schemeClr>
                </a:solidFill>
              </a:rPr>
              <a:t>return</a:t>
            </a:r>
            <a:r>
              <a:rPr kumimoji="1" lang="zh-CN" altLang="en-US" sz="2400" dirty="0">
                <a:solidFill>
                  <a:schemeClr val="tx1">
                    <a:lumMod val="65000"/>
                    <a:lumOff val="35000"/>
                  </a:schemeClr>
                </a:solidFill>
              </a:rPr>
              <a:t>语句或者</a:t>
            </a:r>
            <a:r>
              <a:rPr kumimoji="1" lang="en-US" altLang="zh-CN" sz="2400" dirty="0">
                <a:solidFill>
                  <a:schemeClr val="tx1">
                    <a:lumMod val="65000"/>
                    <a:lumOff val="35000"/>
                  </a:schemeClr>
                </a:solidFill>
              </a:rPr>
              <a:t>return</a:t>
            </a:r>
            <a:r>
              <a:rPr kumimoji="1" lang="zh-CN" altLang="en-US" sz="2400" dirty="0">
                <a:solidFill>
                  <a:schemeClr val="tx1">
                    <a:lumMod val="65000"/>
                    <a:lumOff val="35000"/>
                  </a:schemeClr>
                </a:solidFill>
              </a:rPr>
              <a:t>没有</a:t>
            </a:r>
            <a:r>
              <a:rPr kumimoji="1" lang="zh-CN" altLang="en-US" sz="2400" dirty="0" smtClean="0">
                <a:solidFill>
                  <a:schemeClr val="tx1">
                    <a:lumMod val="65000"/>
                    <a:lumOff val="35000"/>
                  </a:schemeClr>
                </a:solidFill>
              </a:rPr>
              <a:t>得到</a:t>
            </a:r>
            <a:r>
              <a:rPr kumimoji="1" lang="zh-CN" altLang="en-US" sz="2400" dirty="0">
                <a:solidFill>
                  <a:schemeClr val="tx1">
                    <a:lumMod val="65000"/>
                    <a:lumOff val="35000"/>
                  </a:schemeClr>
                </a:solidFill>
              </a:rPr>
              <a:t>执行，则认为返回空值</a:t>
            </a:r>
            <a:r>
              <a:rPr kumimoji="1" lang="en-US" altLang="zh-CN" sz="2400" dirty="0">
                <a:solidFill>
                  <a:schemeClr val="tx1">
                    <a:lumMod val="65000"/>
                    <a:lumOff val="35000"/>
                  </a:schemeClr>
                </a:solidFill>
              </a:rPr>
              <a:t>None</a:t>
            </a:r>
            <a:r>
              <a:rPr kumimoji="1" lang="zh-CN" altLang="en-US" sz="2400" dirty="0">
                <a:solidFill>
                  <a:schemeClr val="tx1">
                    <a:lumMod val="65000"/>
                    <a:lumOff val="35000"/>
                  </a:schemeClr>
                </a:solidFill>
              </a:rPr>
              <a:t>。</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715760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必须参数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1110080"/>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函数的参数</a:t>
            </a:r>
            <a:endParaRPr kumimoji="1" lang="en-US" altLang="zh-CN" sz="2400" dirty="0" smtClean="0">
              <a:solidFill>
                <a:schemeClr val="tx1">
                  <a:lumMod val="65000"/>
                  <a:lumOff val="35000"/>
                </a:schemeClr>
              </a:solidFill>
            </a:endParaRPr>
          </a:p>
          <a:p>
            <a:pPr lvl="1">
              <a:spcAft>
                <a:spcPts val="600"/>
              </a:spcAft>
              <a:buFont typeface="Wingdings" charset="2"/>
              <a:buChar char="l"/>
            </a:pPr>
            <a:r>
              <a:rPr lang="zh-CN" altLang="en-US" sz="2000" dirty="0" smtClean="0"/>
              <a:t>必须参数：必需</a:t>
            </a:r>
            <a:r>
              <a:rPr lang="zh-CN" altLang="en-US" sz="2000" dirty="0"/>
              <a:t>参数须以正确的顺序传入函数。调用时的数量必须和声明时的一样。</a:t>
            </a:r>
            <a:endParaRPr kumimoji="1" lang="en-US" altLang="zh-CN" sz="2000" dirty="0" smtClean="0">
              <a:solidFill>
                <a:schemeClr val="tx1">
                  <a:lumMod val="65000"/>
                  <a:lumOff val="35000"/>
                </a:schemeClr>
              </a:solidFill>
            </a:endParaRPr>
          </a:p>
          <a:p>
            <a:pPr>
              <a:spcAft>
                <a:spcPts val="600"/>
              </a:spcAft>
              <a:buFont typeface="Wingdings" charset="2"/>
              <a:buChar char="l"/>
            </a:pPr>
            <a:endParaRPr kumimoji="1" lang="en-US" altLang="zh-CN" sz="2400" dirty="0" smtClean="0">
              <a:solidFill>
                <a:schemeClr val="tx1">
                  <a:lumMod val="65000"/>
                  <a:lumOff val="35000"/>
                </a:schemeClr>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353" y="2935706"/>
            <a:ext cx="8953500" cy="2235200"/>
          </a:xfrm>
          <a:prstGeom prst="rect">
            <a:avLst/>
          </a:prstGeom>
        </p:spPr>
      </p:pic>
    </p:spTree>
    <p:extLst>
      <p:ext uri="{BB962C8B-B14F-4D97-AF65-F5344CB8AC3E}">
        <p14:creationId xmlns:p14="http://schemas.microsoft.com/office/powerpoint/2010/main" val="1504733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关键字参数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1254459"/>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zh-CN" altLang="en-US" sz="2600" dirty="0" smtClean="0">
                <a:solidFill>
                  <a:schemeClr val="tx1">
                    <a:lumMod val="65000"/>
                    <a:lumOff val="35000"/>
                  </a:schemeClr>
                </a:solidFill>
              </a:rPr>
              <a:t>函数的参数</a:t>
            </a:r>
            <a:endParaRPr kumimoji="1" lang="en-US" altLang="zh-CN" sz="2600" dirty="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关键字参数：函数调用使用关键字参数来确定传入的参数值</a:t>
            </a:r>
            <a:r>
              <a:rPr kumimoji="1" lang="zh-CN" altLang="en-US" sz="2000" dirty="0" smtClean="0">
                <a:solidFill>
                  <a:schemeClr val="tx1">
                    <a:lumMod val="65000"/>
                    <a:lumOff val="35000"/>
                  </a:schemeClr>
                </a:solidFill>
              </a:rPr>
              <a:t>。使用</a:t>
            </a:r>
            <a:r>
              <a:rPr kumimoji="1" lang="zh-CN" altLang="en-US" sz="2000" dirty="0">
                <a:solidFill>
                  <a:schemeClr val="tx1">
                    <a:lumMod val="65000"/>
                    <a:lumOff val="35000"/>
                  </a:schemeClr>
                </a:solidFill>
              </a:rPr>
              <a:t>关键字参数允许函数调用时参数的顺序与声明时不一致，因为 </a:t>
            </a:r>
            <a:r>
              <a:rPr kumimoji="1" lang="en-US" altLang="zh-CN" sz="2000" dirty="0">
                <a:solidFill>
                  <a:schemeClr val="tx1">
                    <a:lumMod val="65000"/>
                    <a:lumOff val="35000"/>
                  </a:schemeClr>
                </a:solidFill>
              </a:rPr>
              <a:t>Python </a:t>
            </a:r>
            <a:r>
              <a:rPr kumimoji="1" lang="zh-CN" altLang="en-US" sz="2000" dirty="0">
                <a:solidFill>
                  <a:schemeClr val="tx1">
                    <a:lumMod val="65000"/>
                    <a:lumOff val="35000"/>
                  </a:schemeClr>
                </a:solidFill>
              </a:rPr>
              <a:t>解释器能够用参数名匹配参</a:t>
            </a:r>
            <a:r>
              <a:rPr kumimoji="1" lang="zh-CN" altLang="en-US" sz="2000" dirty="0" smtClean="0">
                <a:solidFill>
                  <a:schemeClr val="tx1">
                    <a:lumMod val="65000"/>
                    <a:lumOff val="35000"/>
                  </a:schemeClr>
                </a:solidFill>
              </a:rPr>
              <a:t>数值</a:t>
            </a:r>
            <a:endParaRPr kumimoji="1" lang="zh-CN" altLang="en-US" sz="2000" dirty="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16" y="3410284"/>
            <a:ext cx="7391400" cy="1320800"/>
          </a:xfrm>
          <a:prstGeom prst="rect">
            <a:avLst/>
          </a:prstGeom>
        </p:spPr>
      </p:pic>
    </p:spTree>
    <p:extLst>
      <p:ext uri="{BB962C8B-B14F-4D97-AF65-F5344CB8AC3E}">
        <p14:creationId xmlns:p14="http://schemas.microsoft.com/office/powerpoint/2010/main" val="892697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默认参数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1302586"/>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默认值参数必须出现在函数参数列表的最右端，任何一个默认值参数右边不能有非默认值参数。</a:t>
            </a:r>
            <a:endParaRPr kumimoji="1" lang="en-US" altLang="zh-CN" sz="2400" dirty="0" smtClean="0">
              <a:solidFill>
                <a:schemeClr val="tx1">
                  <a:lumMod val="65000"/>
                  <a:lumOff val="35000"/>
                </a:schemeClr>
              </a:solidFill>
            </a:endParaRPr>
          </a:p>
        </p:txBody>
      </p:sp>
      <p:pic>
        <p:nvPicPr>
          <p:cNvPr id="6" name="图片 28675">
            <a:extLst>
              <a:ext uri="{FF2B5EF4-FFF2-40B4-BE49-F238E27FC236}">
                <a16:creationId xmlns:a16="http://schemas.microsoft.com/office/drawing/2014/main" xmlns="" id="{413683AE-0856-4748-B107-4C93304E1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136" y="2853155"/>
            <a:ext cx="6684962"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966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默认参数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1302586"/>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调用带有默认值参数的函数时，可以不对默认值参数进行赋值，也可以为其</a:t>
            </a:r>
            <a:r>
              <a:rPr kumimoji="1" lang="zh-CN" altLang="en-US" sz="2400" dirty="0" smtClean="0">
                <a:solidFill>
                  <a:schemeClr val="tx1">
                    <a:lumMod val="65000"/>
                    <a:lumOff val="35000"/>
                  </a:schemeClr>
                </a:solidFill>
              </a:rPr>
              <a:t>赋值。</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79" y="3128212"/>
            <a:ext cx="7416800" cy="2413000"/>
          </a:xfrm>
          <a:prstGeom prst="rect">
            <a:avLst/>
          </a:prstGeom>
        </p:spPr>
      </p:pic>
    </p:spTree>
    <p:extLst>
      <p:ext uri="{BB962C8B-B14F-4D97-AF65-F5344CB8AC3E}">
        <p14:creationId xmlns:p14="http://schemas.microsoft.com/office/powerpoint/2010/main" val="280474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默认参数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432511"/>
            <a:ext cx="10515600" cy="1302586"/>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注意：默认值参数只在函数定义时被解释一次可以使用“函数名</a:t>
            </a:r>
            <a:r>
              <a:rPr kumimoji="1" lang="en-US" altLang="zh-CN" sz="2400" dirty="0">
                <a:solidFill>
                  <a:schemeClr val="tx1">
                    <a:lumMod val="65000"/>
                    <a:lumOff val="35000"/>
                  </a:schemeClr>
                </a:solidFill>
              </a:rPr>
              <a:t>.__defaults__”</a:t>
            </a:r>
            <a:r>
              <a:rPr kumimoji="1" lang="zh-CN" altLang="en-US" sz="2400" dirty="0">
                <a:solidFill>
                  <a:schemeClr val="tx1">
                    <a:lumMod val="65000"/>
                    <a:lumOff val="35000"/>
                  </a:schemeClr>
                </a:solidFill>
              </a:rPr>
              <a:t>查看所有默认参数的当前值</a:t>
            </a:r>
            <a:endParaRPr kumimoji="1" lang="en-US" altLang="zh-CN" sz="2400" dirty="0" smtClean="0">
              <a:solidFill>
                <a:schemeClr val="tx1">
                  <a:lumMod val="65000"/>
                  <a:lumOff val="3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85" y="2245144"/>
            <a:ext cx="8864600" cy="4508500"/>
          </a:xfrm>
          <a:prstGeom prst="rect">
            <a:avLst/>
          </a:prstGeom>
        </p:spPr>
      </p:pic>
    </p:spTree>
    <p:extLst>
      <p:ext uri="{BB962C8B-B14F-4D97-AF65-F5344CB8AC3E}">
        <p14:creationId xmlns:p14="http://schemas.microsoft.com/office/powerpoint/2010/main" val="1657631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885" y="2389868"/>
            <a:ext cx="10515600" cy="1325563"/>
          </a:xfrm>
        </p:spPr>
        <p:txBody>
          <a:bodyPr/>
          <a:lstStyle/>
          <a:p>
            <a:r>
              <a:rPr kumimoji="1" lang="en-US" altLang="zh-CN" b="1" dirty="0" smtClean="0">
                <a:latin typeface="SimHei" charset="-122"/>
                <a:ea typeface="SimHei" charset="-122"/>
                <a:cs typeface="SimHei" charset="-122"/>
              </a:rPr>
              <a:t>Python</a:t>
            </a:r>
            <a:r>
              <a:rPr kumimoji="1" lang="zh-CN" altLang="en-US" b="1" dirty="0" smtClean="0">
                <a:latin typeface="SimHei" charset="-122"/>
                <a:ea typeface="SimHei" charset="-122"/>
                <a:cs typeface="SimHei" charset="-122"/>
              </a:rPr>
              <a:t>程序结构</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2122936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默认参数</a:t>
            </a:r>
            <a:endParaRPr kumimoji="1" lang="zh-CN" altLang="en-US" dirty="0">
              <a:latin typeface="SimHei" charset="-122"/>
              <a:ea typeface="SimHei" charset="-122"/>
              <a:cs typeface="SimHei" charset="-122"/>
            </a:endParaRPr>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164356" cy="4351338"/>
          </a:xfrm>
        </p:spPr>
      </p:pic>
    </p:spTree>
    <p:extLst>
      <p:ext uri="{BB962C8B-B14F-4D97-AF65-F5344CB8AC3E}">
        <p14:creationId xmlns:p14="http://schemas.microsoft.com/office/powerpoint/2010/main" val="1648043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不定长参数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23891"/>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zh-CN" altLang="en-US" sz="2600" dirty="0" smtClean="0">
                <a:solidFill>
                  <a:schemeClr val="tx1">
                    <a:lumMod val="65000"/>
                    <a:lumOff val="35000"/>
                  </a:schemeClr>
                </a:solidFill>
              </a:rPr>
              <a:t>函数的参数</a:t>
            </a:r>
            <a:endParaRPr kumimoji="1" lang="en-US" altLang="zh-CN" sz="2600" dirty="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不定长参数：处理比当初预想更多的参数</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 *</a:t>
            </a:r>
            <a:r>
              <a:rPr kumimoji="1" lang="en-US" altLang="zh-CN" sz="2000" dirty="0">
                <a:solidFill>
                  <a:schemeClr val="tx1">
                    <a:lumMod val="65000"/>
                    <a:lumOff val="35000"/>
                  </a:schemeClr>
                </a:solidFill>
              </a:rPr>
              <a:t>parameter</a:t>
            </a:r>
            <a:r>
              <a:rPr kumimoji="1" lang="zh-CN" altLang="en-US" sz="2000" dirty="0">
                <a:solidFill>
                  <a:schemeClr val="tx1">
                    <a:lumMod val="65000"/>
                    <a:lumOff val="35000"/>
                  </a:schemeClr>
                </a:solidFill>
              </a:rPr>
              <a:t>用来接受多个实参并将其放在一个元组</a:t>
            </a:r>
            <a:r>
              <a:rPr kumimoji="1" lang="zh-CN" altLang="en-US" sz="2000" dirty="0" smtClean="0">
                <a:solidFill>
                  <a:schemeClr val="tx1">
                    <a:lumMod val="65000"/>
                    <a:lumOff val="35000"/>
                  </a:schemeClr>
                </a:solidFill>
              </a:rPr>
              <a:t>中</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a:t>
            </a:r>
            <a:r>
              <a:rPr kumimoji="1" lang="en-US" altLang="zh-CN" sz="2000" dirty="0">
                <a:solidFill>
                  <a:schemeClr val="tx1">
                    <a:lumMod val="65000"/>
                    <a:lumOff val="35000"/>
                  </a:schemeClr>
                </a:solidFill>
              </a:rPr>
              <a:t>parameter</a:t>
            </a:r>
            <a:r>
              <a:rPr kumimoji="1" lang="zh-CN" altLang="en-US" sz="2000" dirty="0">
                <a:solidFill>
                  <a:schemeClr val="tx1">
                    <a:lumMod val="65000"/>
                    <a:lumOff val="35000"/>
                  </a:schemeClr>
                </a:solidFill>
              </a:rPr>
              <a:t>接受关键参数并存放到字典中</a:t>
            </a:r>
          </a:p>
        </p:txBody>
      </p:sp>
    </p:spTree>
    <p:extLst>
      <p:ext uri="{BB962C8B-B14F-4D97-AF65-F5344CB8AC3E}">
        <p14:creationId xmlns:p14="http://schemas.microsoft.com/office/powerpoint/2010/main" val="1213893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*parameter</a:t>
            </a:r>
            <a:r>
              <a:rPr kumimoji="1" lang="zh-CN" altLang="en-US" dirty="0" smtClean="0">
                <a:latin typeface="SimHei" charset="-122"/>
                <a:ea typeface="SimHei" charset="-122"/>
                <a:cs typeface="SimHei" charset="-122"/>
              </a:rPr>
              <a:t>的用法</a:t>
            </a:r>
            <a:endParaRPr kumimoji="1" lang="zh-CN" altLang="en-US" dirty="0">
              <a:latin typeface="SimHei" charset="-122"/>
              <a:ea typeface="SimHei" charset="-122"/>
              <a:cs typeface="SimHei"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582" y="1831265"/>
            <a:ext cx="8877300" cy="2832100"/>
          </a:xfrm>
        </p:spPr>
      </p:pic>
    </p:spTree>
    <p:extLst>
      <p:ext uri="{BB962C8B-B14F-4D97-AF65-F5344CB8AC3E}">
        <p14:creationId xmlns:p14="http://schemas.microsoft.com/office/powerpoint/2010/main" val="1189437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a:t>
            </a:r>
            <a:r>
              <a:rPr kumimoji="1" lang="zh-CN" altLang="en-US" dirty="0" smtClean="0">
                <a:latin typeface="SimHei" charset="-122"/>
                <a:ea typeface="SimHei" charset="-122"/>
                <a:cs typeface="SimHei" charset="-122"/>
              </a:rPr>
              <a:t>*</a:t>
            </a:r>
            <a:r>
              <a:rPr kumimoji="1" lang="en-US" altLang="zh-CN" dirty="0" smtClean="0">
                <a:latin typeface="SimHei" charset="-122"/>
                <a:ea typeface="SimHei" charset="-122"/>
                <a:cs typeface="SimHei" charset="-122"/>
              </a:rPr>
              <a:t>parameter</a:t>
            </a:r>
            <a:r>
              <a:rPr kumimoji="1" lang="zh-CN" altLang="en-US" dirty="0" smtClean="0">
                <a:latin typeface="SimHei" charset="-122"/>
                <a:ea typeface="SimHei" charset="-122"/>
                <a:cs typeface="SimHei" charset="-122"/>
              </a:rPr>
              <a:t>的用法</a:t>
            </a:r>
            <a:endParaRPr kumimoji="1" lang="zh-CN" altLang="en-US" dirty="0">
              <a:latin typeface="SimHei" charset="-122"/>
              <a:ea typeface="SimHei" charset="-122"/>
              <a:cs typeface="SimHei"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182" y="1859673"/>
            <a:ext cx="9537700" cy="2133600"/>
          </a:xfrm>
        </p:spPr>
      </p:pic>
    </p:spTree>
    <p:extLst>
      <p:ext uri="{BB962C8B-B14F-4D97-AF65-F5344CB8AC3E}">
        <p14:creationId xmlns:p14="http://schemas.microsoft.com/office/powerpoint/2010/main" val="387185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不定长参数</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901533"/>
          </a:xfrm>
        </p:spPr>
        <p:txBody>
          <a:bodyPr>
            <a:normAutofit/>
          </a:bodyPr>
          <a:lstStyle/>
          <a:p>
            <a:pPr>
              <a:spcAft>
                <a:spcPts val="600"/>
              </a:spcAft>
              <a:buFont typeface="Wingdings" charset="2"/>
              <a:buChar char="l"/>
            </a:pPr>
            <a:r>
              <a:rPr kumimoji="1" lang="zh-CN" altLang="en-US" sz="2400">
                <a:solidFill>
                  <a:schemeClr val="tx1">
                    <a:lumMod val="65000"/>
                    <a:lumOff val="35000"/>
                  </a:schemeClr>
                </a:solidFill>
              </a:rPr>
              <a:t>几种不同类型的参数可以混合使用</a:t>
            </a:r>
            <a:endParaRPr kumimoji="1" lang="zh-CN" altLang="en-US" sz="2000" dirty="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27158"/>
            <a:ext cx="8039100" cy="2451100"/>
          </a:xfrm>
          <a:prstGeom prst="rect">
            <a:avLst/>
          </a:prstGeom>
        </p:spPr>
      </p:pic>
    </p:spTree>
    <p:extLst>
      <p:ext uri="{BB962C8B-B14F-4D97-AF65-F5344CB8AC3E}">
        <p14:creationId xmlns:p14="http://schemas.microsoft.com/office/powerpoint/2010/main" val="1430069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55975"/>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变量起作用的代码范围称为变量的作用域，不同作用域内变量名可以相同，互不影响</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一</a:t>
            </a:r>
            <a:r>
              <a:rPr kumimoji="1" lang="zh-CN" altLang="en-US" sz="2400" dirty="0">
                <a:solidFill>
                  <a:schemeClr val="tx1">
                    <a:lumMod val="65000"/>
                    <a:lumOff val="35000"/>
                  </a:schemeClr>
                </a:solidFill>
              </a:rPr>
              <a:t>个变量在函数外部定义和在函数内部定义，其作用域是不同的</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在</a:t>
            </a:r>
            <a:r>
              <a:rPr kumimoji="1" lang="zh-CN" altLang="en-US" sz="2400" dirty="0">
                <a:solidFill>
                  <a:schemeClr val="tx1">
                    <a:lumMod val="65000"/>
                    <a:lumOff val="35000"/>
                  </a:schemeClr>
                </a:solidFill>
              </a:rPr>
              <a:t>函数内部定义的普通变量只在函数内部起作用，称为局部变量。当函数执行结束后，局部变量自动删除，不再可以使用</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412541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55975"/>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如果想要在函数内部给一个定义在函数外的变量赋值，那么这个变量就不能是局部的，其作用域必须为全局的，能够同时作用于函数内外，称为全局变量，可以通过</a:t>
            </a:r>
            <a:r>
              <a:rPr kumimoji="1" lang="en-US" altLang="zh-CN" sz="2400" dirty="0">
                <a:solidFill>
                  <a:schemeClr val="tx1">
                    <a:lumMod val="65000"/>
                    <a:lumOff val="35000"/>
                  </a:schemeClr>
                </a:solidFill>
              </a:rPr>
              <a:t>global</a:t>
            </a:r>
            <a:r>
              <a:rPr kumimoji="1" lang="zh-CN" altLang="en-US" sz="2400" dirty="0">
                <a:solidFill>
                  <a:schemeClr val="tx1">
                    <a:lumMod val="65000"/>
                    <a:lumOff val="35000"/>
                  </a:schemeClr>
                </a:solidFill>
              </a:rPr>
              <a:t>来定义。这分为两种情况</a:t>
            </a:r>
            <a:r>
              <a:rPr kumimoji="1" lang="zh-CN" altLang="en-US" sz="2400" dirty="0" smtClean="0">
                <a:solidFill>
                  <a:schemeClr val="tx1">
                    <a:lumMod val="65000"/>
                    <a:lumOff val="35000"/>
                  </a:schemeClr>
                </a:solidFill>
              </a:rPr>
              <a:t>：</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一</a:t>
            </a:r>
            <a:r>
              <a:rPr kumimoji="1" lang="zh-CN" altLang="en-US" sz="2000" dirty="0">
                <a:solidFill>
                  <a:schemeClr val="tx1">
                    <a:lumMod val="65000"/>
                    <a:lumOff val="35000"/>
                  </a:schemeClr>
                </a:solidFill>
              </a:rPr>
              <a:t>个变量已在函数外定义，如果在函数内需要为这个变量赋值，并要将这个赋值结果反映到函数外，可以在函数内用</a:t>
            </a:r>
            <a:r>
              <a:rPr kumimoji="1" lang="en-US" altLang="zh-CN" sz="2000" dirty="0">
                <a:solidFill>
                  <a:schemeClr val="tx1">
                    <a:lumMod val="65000"/>
                    <a:lumOff val="35000"/>
                  </a:schemeClr>
                </a:solidFill>
              </a:rPr>
              <a:t>global</a:t>
            </a:r>
            <a:r>
              <a:rPr kumimoji="1" lang="zh-CN" altLang="en-US" sz="2000" dirty="0">
                <a:solidFill>
                  <a:schemeClr val="tx1">
                    <a:lumMod val="65000"/>
                    <a:lumOff val="35000"/>
                  </a:schemeClr>
                </a:solidFill>
              </a:rPr>
              <a:t>声明这个变量，将其声明为全局变量</a:t>
            </a:r>
            <a:r>
              <a:rPr kumimoji="1" lang="zh-CN" altLang="en-US" sz="2000" dirty="0" smtClean="0">
                <a:solidFill>
                  <a:schemeClr val="tx1">
                    <a:lumMod val="65000"/>
                    <a:lumOff val="35000"/>
                  </a:schemeClr>
                </a:solidFill>
              </a:rPr>
              <a:t>。</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在</a:t>
            </a:r>
            <a:r>
              <a:rPr kumimoji="1" lang="zh-CN" altLang="en-US" sz="2000" dirty="0">
                <a:solidFill>
                  <a:schemeClr val="tx1">
                    <a:lumMod val="65000"/>
                    <a:lumOff val="35000"/>
                  </a:schemeClr>
                </a:solidFill>
              </a:rPr>
              <a:t>函数内部直接将一个变量声明为全局变量，在函数外没有声明，该函数执行后，将增加为新的全局变量。</a:t>
            </a:r>
            <a:endParaRPr kumimoji="1" lang="en-US" altLang="zh-CN" sz="2000" dirty="0" smtClean="0">
              <a:solidFill>
                <a:schemeClr val="tx1">
                  <a:lumMod val="65000"/>
                  <a:lumOff val="35000"/>
                </a:schemeClr>
              </a:solidFill>
            </a:endParaRPr>
          </a:p>
        </p:txBody>
      </p:sp>
    </p:spTree>
    <p:extLst>
      <p:ext uri="{BB962C8B-B14F-4D97-AF65-F5344CB8AC3E}">
        <p14:creationId xmlns:p14="http://schemas.microsoft.com/office/powerpoint/2010/main" val="13017470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2936"/>
            <a:ext cx="7772400" cy="3759200"/>
          </a:xfrm>
        </p:spPr>
      </p:pic>
    </p:spTree>
    <p:extLst>
      <p:ext uri="{BB962C8B-B14F-4D97-AF65-F5344CB8AC3E}">
        <p14:creationId xmlns:p14="http://schemas.microsoft.com/office/powerpoint/2010/main" val="623091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1318"/>
            <a:ext cx="7848600" cy="3594100"/>
          </a:xfrm>
        </p:spPr>
      </p:pic>
    </p:spTree>
    <p:extLst>
      <p:ext uri="{BB962C8B-B14F-4D97-AF65-F5344CB8AC3E}">
        <p14:creationId xmlns:p14="http://schemas.microsoft.com/office/powerpoint/2010/main" val="165764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55975"/>
          </a:xfrm>
        </p:spPr>
        <p:txBody>
          <a:bodyPr>
            <a:normAutofit/>
          </a:bodyPr>
          <a:lstStyle/>
          <a:p>
            <a:pPr>
              <a:spcAft>
                <a:spcPts val="600"/>
              </a:spcAft>
              <a:buFont typeface="Wingdings" charset="2"/>
              <a:buChar char="l"/>
            </a:pPr>
            <a:r>
              <a:rPr kumimoji="1" lang="zh-CN" altLang="en-US" sz="2000" dirty="0">
                <a:solidFill>
                  <a:schemeClr val="tx1">
                    <a:lumMod val="65000"/>
                    <a:lumOff val="35000"/>
                  </a:schemeClr>
                </a:solidFill>
              </a:rPr>
              <a:t>注意：在某个作用域内只要有为变量赋值的操作，该变量在这个作用域内就是局部变量，除非使用</a:t>
            </a:r>
            <a:r>
              <a:rPr kumimoji="1" lang="en-US" altLang="zh-CN" sz="2000" dirty="0">
                <a:solidFill>
                  <a:schemeClr val="tx1">
                    <a:lumMod val="65000"/>
                    <a:lumOff val="35000"/>
                  </a:schemeClr>
                </a:solidFill>
              </a:rPr>
              <a:t>global</a:t>
            </a:r>
            <a:r>
              <a:rPr kumimoji="1" lang="zh-CN" altLang="en-US" sz="2000" dirty="0">
                <a:solidFill>
                  <a:schemeClr val="tx1">
                    <a:lumMod val="65000"/>
                    <a:lumOff val="35000"/>
                  </a:schemeClr>
                </a:solidFill>
              </a:rPr>
              <a:t>进行了声明。</a:t>
            </a:r>
            <a:endParaRPr kumimoji="1" lang="en-US" altLang="zh-CN" sz="20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4" y="2552032"/>
            <a:ext cx="9372600" cy="4051300"/>
          </a:xfrm>
          <a:prstGeom prst="rect">
            <a:avLst/>
          </a:prstGeom>
        </p:spPr>
      </p:pic>
    </p:spTree>
    <p:extLst>
      <p:ext uri="{BB962C8B-B14F-4D97-AF65-F5344CB8AC3E}">
        <p14:creationId xmlns:p14="http://schemas.microsoft.com/office/powerpoint/2010/main" val="2017152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Python</a:t>
            </a:r>
            <a:r>
              <a:rPr kumimoji="1" lang="zh-CN" altLang="en-US" dirty="0" smtClean="0">
                <a:latin typeface="SimHei" charset="-122"/>
                <a:ea typeface="SimHei" charset="-122"/>
                <a:cs typeface="SimHei" charset="-122"/>
              </a:rPr>
              <a:t>程序结构</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516522"/>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的目标之一： 让程序员少输入一些字，让生活更美好的一点</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3" y="3060700"/>
            <a:ext cx="2314569" cy="13760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395" y="3060700"/>
            <a:ext cx="2159668" cy="1376072"/>
          </a:xfrm>
          <a:prstGeom prst="rect">
            <a:avLst/>
          </a:prstGeom>
        </p:spPr>
      </p:pic>
      <p:sp>
        <p:nvSpPr>
          <p:cNvPr id="7" name="文本框 6"/>
          <p:cNvSpPr txBox="1"/>
          <p:nvPr/>
        </p:nvSpPr>
        <p:spPr>
          <a:xfrm>
            <a:off x="1610227" y="2516757"/>
            <a:ext cx="2380780" cy="369332"/>
          </a:xfrm>
          <a:prstGeom prst="rect">
            <a:avLst/>
          </a:prstGeom>
          <a:noFill/>
        </p:spPr>
        <p:txBody>
          <a:bodyPr wrap="none" rtlCol="0">
            <a:spAutoFit/>
          </a:bodyPr>
          <a:lstStyle/>
          <a:p>
            <a:r>
              <a:rPr kumimoji="1" lang="en-US" altLang="zh-CN" dirty="0" smtClean="0"/>
              <a:t>C/C++, Java </a:t>
            </a:r>
            <a:r>
              <a:rPr kumimoji="1" lang="zh-CN" altLang="en-US" dirty="0" smtClean="0"/>
              <a:t>或者其他</a:t>
            </a:r>
            <a:endParaRPr kumimoji="1" lang="zh-CN" altLang="en-US" dirty="0"/>
          </a:p>
        </p:txBody>
      </p:sp>
      <p:sp>
        <p:nvSpPr>
          <p:cNvPr id="8" name="文本框 7"/>
          <p:cNvSpPr txBox="1"/>
          <p:nvPr/>
        </p:nvSpPr>
        <p:spPr>
          <a:xfrm>
            <a:off x="5295862" y="2516757"/>
            <a:ext cx="878767" cy="369332"/>
          </a:xfrm>
          <a:prstGeom prst="rect">
            <a:avLst/>
          </a:prstGeom>
          <a:noFill/>
        </p:spPr>
        <p:txBody>
          <a:bodyPr wrap="none" rtlCol="0">
            <a:spAutoFit/>
          </a:bodyPr>
          <a:lstStyle/>
          <a:p>
            <a:r>
              <a:rPr kumimoji="1" lang="en-US" altLang="zh-CN" dirty="0" smtClean="0"/>
              <a:t>Python</a:t>
            </a:r>
            <a:endParaRPr kumimoji="1" lang="zh-CN" altLang="en-US" dirty="0"/>
          </a:p>
        </p:txBody>
      </p:sp>
    </p:spTree>
    <p:extLst>
      <p:ext uri="{BB962C8B-B14F-4D97-AF65-F5344CB8AC3E}">
        <p14:creationId xmlns:p14="http://schemas.microsoft.com/office/powerpoint/2010/main" val="20014928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55975"/>
          </a:xfrm>
        </p:spPr>
        <p:txBody>
          <a:bodyPr>
            <a:normAutofit/>
          </a:bodyPr>
          <a:lstStyle/>
          <a:p>
            <a:pPr>
              <a:spcAft>
                <a:spcPts val="600"/>
              </a:spcAft>
              <a:buFont typeface="Wingdings" charset="2"/>
              <a:buChar char="l"/>
            </a:pPr>
            <a:r>
              <a:rPr kumimoji="1" lang="zh-CN" altLang="en-US" sz="2000" dirty="0">
                <a:solidFill>
                  <a:schemeClr val="tx1">
                    <a:lumMod val="65000"/>
                    <a:lumOff val="35000"/>
                  </a:schemeClr>
                </a:solidFill>
              </a:rPr>
              <a:t>除了局部变量和全局变量，</a:t>
            </a:r>
            <a:r>
              <a:rPr kumimoji="1" lang="en-US" altLang="zh-CN" sz="2000" dirty="0">
                <a:solidFill>
                  <a:schemeClr val="tx1">
                    <a:lumMod val="65000"/>
                    <a:lumOff val="35000"/>
                  </a:schemeClr>
                </a:solidFill>
              </a:rPr>
              <a:t>Python</a:t>
            </a:r>
            <a:r>
              <a:rPr kumimoji="1" lang="zh-CN" altLang="en-US" sz="2000" dirty="0">
                <a:solidFill>
                  <a:schemeClr val="tx1">
                    <a:lumMod val="65000"/>
                    <a:lumOff val="35000"/>
                  </a:schemeClr>
                </a:solidFill>
              </a:rPr>
              <a:t>还支持使用</a:t>
            </a:r>
            <a:r>
              <a:rPr kumimoji="1" lang="en-US" altLang="zh-CN" sz="2000" dirty="0">
                <a:solidFill>
                  <a:schemeClr val="tx1">
                    <a:lumMod val="65000"/>
                    <a:lumOff val="35000"/>
                  </a:schemeClr>
                </a:solidFill>
              </a:rPr>
              <a:t>nonlocal</a:t>
            </a:r>
            <a:r>
              <a:rPr kumimoji="1" lang="zh-CN" altLang="en-US" sz="2000" dirty="0">
                <a:solidFill>
                  <a:schemeClr val="tx1">
                    <a:lumMod val="65000"/>
                    <a:lumOff val="35000"/>
                  </a:schemeClr>
                </a:solidFill>
              </a:rPr>
              <a:t>关键字定义一种介于二者之间的变量。关键字</a:t>
            </a:r>
            <a:r>
              <a:rPr kumimoji="1" lang="en-US" altLang="zh-CN" sz="2000" dirty="0">
                <a:solidFill>
                  <a:schemeClr val="tx1">
                    <a:lumMod val="65000"/>
                    <a:lumOff val="35000"/>
                  </a:schemeClr>
                </a:solidFill>
              </a:rPr>
              <a:t>nonlocal</a:t>
            </a:r>
            <a:r>
              <a:rPr kumimoji="1" lang="zh-CN" altLang="en-US" sz="2000" dirty="0">
                <a:solidFill>
                  <a:schemeClr val="tx1">
                    <a:lumMod val="65000"/>
                    <a:lumOff val="35000"/>
                  </a:schemeClr>
                </a:solidFill>
              </a:rPr>
              <a:t>声明的变量会引用距离最近的非全局作用域的变量，要求声明的变量已经存在，关键字</a:t>
            </a:r>
            <a:r>
              <a:rPr kumimoji="1" lang="en-US" altLang="zh-CN" sz="2000" dirty="0">
                <a:solidFill>
                  <a:schemeClr val="tx1">
                    <a:lumMod val="65000"/>
                    <a:lumOff val="35000"/>
                  </a:schemeClr>
                </a:solidFill>
              </a:rPr>
              <a:t>nonlocal</a:t>
            </a:r>
            <a:r>
              <a:rPr kumimoji="1" lang="zh-CN" altLang="en-US" sz="2000" dirty="0">
                <a:solidFill>
                  <a:schemeClr val="tx1">
                    <a:lumMod val="65000"/>
                    <a:lumOff val="35000"/>
                  </a:schemeClr>
                </a:solidFill>
              </a:rPr>
              <a:t>不会创建新变量。</a:t>
            </a:r>
            <a:endParaRPr kumimoji="1" lang="en-US" altLang="zh-CN" sz="2000" dirty="0" smtClean="0">
              <a:solidFill>
                <a:schemeClr val="tx1">
                  <a:lumMod val="65000"/>
                  <a:lumOff val="35000"/>
                </a:schemeClr>
              </a:solidFill>
            </a:endParaRPr>
          </a:p>
        </p:txBody>
      </p:sp>
    </p:spTree>
    <p:extLst>
      <p:ext uri="{BB962C8B-B14F-4D97-AF65-F5344CB8AC3E}">
        <p14:creationId xmlns:p14="http://schemas.microsoft.com/office/powerpoint/2010/main" val="830007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6"/>
            <a:ext cx="10515600" cy="661570"/>
          </a:xfrm>
        </p:spPr>
        <p:txBody>
          <a:bodyPr>
            <a:normAutofit fontScale="90000"/>
          </a:bodyPr>
          <a:lstStyle/>
          <a:p>
            <a:r>
              <a:rPr kumimoji="1" lang="zh-CN" altLang="en-US" dirty="0" smtClean="0">
                <a:latin typeface="SimHei" charset="-122"/>
                <a:ea typeface="SimHei" charset="-122"/>
                <a:cs typeface="SimHei" charset="-122"/>
              </a:rPr>
              <a:t>名字的搜索规则</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248108"/>
            <a:ext cx="10515600" cy="5168733"/>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在程序中输入</a:t>
            </a:r>
            <a:r>
              <a:rPr kumimoji="1" lang="zh-CN" altLang="en-US" sz="2400" dirty="0" smtClean="0">
                <a:solidFill>
                  <a:schemeClr val="tx1">
                    <a:lumMod val="65000"/>
                    <a:lumOff val="35000"/>
                  </a:schemeClr>
                </a:solidFill>
              </a:rPr>
              <a:t>一个变量名这个单词是怎么搜索的呢？</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en-US" altLang="zh-CN" sz="2000" dirty="0" smtClean="0">
                <a:solidFill>
                  <a:schemeClr val="tx1">
                    <a:lumMod val="65000"/>
                    <a:lumOff val="35000"/>
                  </a:schemeClr>
                </a:solidFill>
              </a:rPr>
              <a:t>Local</a:t>
            </a:r>
            <a:r>
              <a:rPr kumimoji="1" lang="zh-CN" altLang="en-US" sz="2000" dirty="0" smtClean="0">
                <a:solidFill>
                  <a:schemeClr val="tx1">
                    <a:lumMod val="65000"/>
                    <a:lumOff val="35000"/>
                  </a:schemeClr>
                </a:solidFill>
              </a:rPr>
              <a:t>：</a:t>
            </a:r>
            <a:endParaRPr kumimoji="1" lang="en-US" altLang="zh-CN" sz="2000" dirty="0" smtClean="0">
              <a:solidFill>
                <a:schemeClr val="tx1">
                  <a:lumMod val="65000"/>
                  <a:lumOff val="35000"/>
                </a:schemeClr>
              </a:solidFill>
            </a:endParaRPr>
          </a:p>
          <a:p>
            <a:pPr lvl="2">
              <a:spcAft>
                <a:spcPts val="600"/>
              </a:spcAft>
              <a:buFont typeface="Wingdings" charset="2"/>
              <a:buChar char="l"/>
            </a:pPr>
            <a:r>
              <a:rPr kumimoji="1" lang="zh-CN" altLang="en-US" sz="1800" dirty="0" smtClean="0">
                <a:solidFill>
                  <a:schemeClr val="tx1">
                    <a:lumMod val="65000"/>
                    <a:lumOff val="35000"/>
                  </a:schemeClr>
                </a:solidFill>
              </a:rPr>
              <a:t>首先搜索，包含局部名字的最内层作用域，如函数</a:t>
            </a:r>
            <a:r>
              <a:rPr kumimoji="1" lang="en-US" altLang="zh-CN" sz="1800" dirty="0" smtClean="0">
                <a:solidFill>
                  <a:schemeClr val="tx1">
                    <a:lumMod val="65000"/>
                    <a:lumOff val="35000"/>
                  </a:schemeClr>
                </a:solidFill>
              </a:rPr>
              <a:t>/</a:t>
            </a:r>
            <a:r>
              <a:rPr kumimoji="1" lang="zh-CN" altLang="en-US" sz="1800" dirty="0" smtClean="0">
                <a:solidFill>
                  <a:schemeClr val="tx1">
                    <a:lumMod val="65000"/>
                    <a:lumOff val="35000"/>
                  </a:schemeClr>
                </a:solidFill>
              </a:rPr>
              <a:t>方法</a:t>
            </a:r>
            <a:r>
              <a:rPr kumimoji="1" lang="en-US" altLang="zh-CN" sz="1800" dirty="0" smtClean="0">
                <a:solidFill>
                  <a:schemeClr val="tx1">
                    <a:lumMod val="65000"/>
                    <a:lumOff val="35000"/>
                  </a:schemeClr>
                </a:solidFill>
              </a:rPr>
              <a:t>/</a:t>
            </a:r>
            <a:r>
              <a:rPr kumimoji="1" lang="zh-CN" altLang="en-US" sz="1800" dirty="0" smtClean="0">
                <a:solidFill>
                  <a:schemeClr val="tx1">
                    <a:lumMod val="65000"/>
                    <a:lumOff val="35000"/>
                  </a:schemeClr>
                </a:solidFill>
              </a:rPr>
              <a:t>类的内部局部作用域</a:t>
            </a:r>
            <a:endParaRPr kumimoji="1" lang="en-US" altLang="zh-CN" sz="1800" dirty="0" smtClean="0">
              <a:solidFill>
                <a:schemeClr val="tx1">
                  <a:lumMod val="65000"/>
                  <a:lumOff val="35000"/>
                </a:schemeClr>
              </a:solidFill>
            </a:endParaRPr>
          </a:p>
          <a:p>
            <a:pPr lvl="1">
              <a:spcAft>
                <a:spcPts val="600"/>
              </a:spcAft>
              <a:buFont typeface="Wingdings" charset="2"/>
              <a:buChar char="l"/>
            </a:pPr>
            <a:r>
              <a:rPr kumimoji="1" lang="en-US" altLang="zh-CN" sz="2200" dirty="0" smtClean="0">
                <a:solidFill>
                  <a:schemeClr val="tx1">
                    <a:lumMod val="65000"/>
                    <a:lumOff val="35000"/>
                  </a:schemeClr>
                </a:solidFill>
              </a:rPr>
              <a:t>Enclosing</a:t>
            </a:r>
          </a:p>
          <a:p>
            <a:pPr lvl="2">
              <a:spcAft>
                <a:spcPts val="600"/>
              </a:spcAft>
              <a:buFont typeface="Wingdings" charset="2"/>
              <a:buChar char="l"/>
            </a:pPr>
            <a:r>
              <a:rPr kumimoji="1" lang="zh-CN" altLang="en-US" sz="1800" dirty="0" smtClean="0">
                <a:solidFill>
                  <a:schemeClr val="tx1">
                    <a:lumMod val="65000"/>
                    <a:lumOff val="35000"/>
                  </a:schemeClr>
                </a:solidFill>
              </a:rPr>
              <a:t>根据嵌套层从内向外的搜索。比如两个嵌套的函数，内层函数的作用域是局部作用域，外层函数的作用域就是内层函数的</a:t>
            </a:r>
            <a:r>
              <a:rPr kumimoji="1" lang="en-US" altLang="zh-CN" sz="1800" dirty="0" smtClean="0">
                <a:solidFill>
                  <a:schemeClr val="tx1">
                    <a:lumMod val="65000"/>
                    <a:lumOff val="35000"/>
                  </a:schemeClr>
                </a:solidFill>
              </a:rPr>
              <a:t>Enclosing</a:t>
            </a:r>
            <a:r>
              <a:rPr kumimoji="1" lang="zh-CN" altLang="en-US" sz="1800" dirty="0" smtClean="0">
                <a:solidFill>
                  <a:schemeClr val="tx1">
                    <a:lumMod val="65000"/>
                    <a:lumOff val="35000"/>
                  </a:schemeClr>
                </a:solidFill>
              </a:rPr>
              <a:t>作用域</a:t>
            </a:r>
            <a:endParaRPr kumimoji="1" lang="en-US" altLang="zh-CN" sz="1800" dirty="0" smtClean="0">
              <a:solidFill>
                <a:schemeClr val="tx1">
                  <a:lumMod val="65000"/>
                  <a:lumOff val="35000"/>
                </a:schemeClr>
              </a:solidFill>
            </a:endParaRPr>
          </a:p>
          <a:p>
            <a:pPr lvl="1">
              <a:spcAft>
                <a:spcPts val="600"/>
              </a:spcAft>
              <a:buFont typeface="Wingdings" charset="2"/>
              <a:buChar char="l"/>
            </a:pPr>
            <a:r>
              <a:rPr kumimoji="1" lang="en-US" altLang="zh-CN" sz="2200" dirty="0" smtClean="0">
                <a:solidFill>
                  <a:schemeClr val="tx1">
                    <a:lumMod val="65000"/>
                    <a:lumOff val="35000"/>
                  </a:schemeClr>
                </a:solidFill>
              </a:rPr>
              <a:t>Global</a:t>
            </a:r>
          </a:p>
          <a:p>
            <a:pPr lvl="2">
              <a:spcAft>
                <a:spcPts val="600"/>
              </a:spcAft>
              <a:buFont typeface="Wingdings" charset="2"/>
              <a:buChar char="l"/>
            </a:pPr>
            <a:r>
              <a:rPr kumimoji="1" lang="zh-CN" altLang="en-US" sz="1800" dirty="0">
                <a:solidFill>
                  <a:schemeClr val="tx1">
                    <a:lumMod val="65000"/>
                    <a:lumOff val="35000"/>
                  </a:schemeClr>
                </a:solidFill>
              </a:rPr>
              <a:t> </a:t>
            </a:r>
            <a:r>
              <a:rPr kumimoji="1" lang="zh-CN" altLang="en-US" sz="1800" dirty="0" smtClean="0">
                <a:solidFill>
                  <a:schemeClr val="tx1">
                    <a:lumMod val="65000"/>
                    <a:lumOff val="35000"/>
                  </a:schemeClr>
                </a:solidFill>
              </a:rPr>
              <a:t>包含当前模块全局名字的作用域</a:t>
            </a:r>
            <a:endParaRPr kumimoji="1" lang="en-US" altLang="zh-CN" sz="1800" dirty="0" smtClean="0">
              <a:solidFill>
                <a:schemeClr val="tx1">
                  <a:lumMod val="65000"/>
                  <a:lumOff val="35000"/>
                </a:schemeClr>
              </a:solidFill>
            </a:endParaRPr>
          </a:p>
          <a:p>
            <a:pPr lvl="1">
              <a:spcAft>
                <a:spcPts val="600"/>
              </a:spcAft>
              <a:buFont typeface="Wingdings" charset="2"/>
              <a:buChar char="l"/>
            </a:pPr>
            <a:r>
              <a:rPr kumimoji="1" lang="en-US" altLang="zh-CN" sz="2200" dirty="0" smtClean="0">
                <a:solidFill>
                  <a:schemeClr val="tx1">
                    <a:lumMod val="65000"/>
                    <a:lumOff val="35000"/>
                  </a:schemeClr>
                </a:solidFill>
              </a:rPr>
              <a:t>Built-in</a:t>
            </a:r>
          </a:p>
          <a:p>
            <a:pPr lvl="2">
              <a:spcAft>
                <a:spcPts val="600"/>
              </a:spcAft>
              <a:buFont typeface="Wingdings" charset="2"/>
              <a:buChar char="l"/>
            </a:pPr>
            <a:r>
              <a:rPr kumimoji="1" lang="zh-CN" altLang="en-US" sz="1800" dirty="0" smtClean="0">
                <a:solidFill>
                  <a:schemeClr val="tx1">
                    <a:lumMod val="65000"/>
                    <a:lumOff val="35000"/>
                  </a:schemeClr>
                </a:solidFill>
              </a:rPr>
              <a:t>最后被搜索，办好哪件名字的最外层作用域。例如，</a:t>
            </a:r>
            <a:r>
              <a:rPr kumimoji="1" lang="en-US" altLang="zh-CN" sz="1800" dirty="0" smtClean="0">
                <a:solidFill>
                  <a:schemeClr val="tx1">
                    <a:lumMod val="65000"/>
                    <a:lumOff val="35000"/>
                  </a:schemeClr>
                </a:solidFill>
              </a:rPr>
              <a:t>abs</a:t>
            </a:r>
            <a:r>
              <a:rPr kumimoji="1" lang="zh-CN" altLang="en-US" sz="1800" dirty="0" smtClean="0">
                <a:solidFill>
                  <a:schemeClr val="tx1">
                    <a:lumMod val="65000"/>
                    <a:lumOff val="35000"/>
                  </a:schemeClr>
                </a:solidFill>
              </a:rPr>
              <a:t>这样的内置函数所在的作用域</a:t>
            </a:r>
            <a:endParaRPr kumimoji="1" lang="en-US" altLang="zh-CN" sz="18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简单的可以理解为，先在变量所处的作用域开始搜索，如果没有则向外一层的作用域进行搜索</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4673227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244475"/>
          </a:xfrm>
        </p:spPr>
        <p:txBody>
          <a:bodyPr>
            <a:normAutofit fontScale="90000"/>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677" y="814971"/>
            <a:ext cx="7710385" cy="5987949"/>
          </a:xfrm>
        </p:spPr>
      </p:pic>
    </p:spTree>
    <p:extLst>
      <p:ext uri="{BB962C8B-B14F-4D97-AF65-F5344CB8AC3E}">
        <p14:creationId xmlns:p14="http://schemas.microsoft.com/office/powerpoint/2010/main" val="658293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变量的作用域</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5"/>
            <a:ext cx="10515600" cy="3355975"/>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默认情况下，函数所有变量名都是与函数的命名空间关联在一起的</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 定义在</a:t>
            </a:r>
            <a:r>
              <a:rPr kumimoji="1" lang="en-US" altLang="zh-CN" sz="2000" dirty="0" err="1" smtClean="0">
                <a:solidFill>
                  <a:schemeClr val="tx1">
                    <a:lumMod val="65000"/>
                    <a:lumOff val="35000"/>
                  </a:schemeClr>
                </a:solidFill>
              </a:rPr>
              <a:t>def</a:t>
            </a:r>
            <a:r>
              <a:rPr kumimoji="1" lang="zh-CN" altLang="en-US" sz="2000" dirty="0" smtClean="0">
                <a:solidFill>
                  <a:schemeClr val="tx1">
                    <a:lumMod val="65000"/>
                    <a:lumOff val="35000"/>
                  </a:schemeClr>
                </a:solidFill>
              </a:rPr>
              <a:t>内部的变量能够被</a:t>
            </a:r>
            <a:r>
              <a:rPr kumimoji="1" lang="en-US" altLang="zh-CN" sz="2000" dirty="0" err="1" smtClean="0">
                <a:solidFill>
                  <a:schemeClr val="tx1">
                    <a:lumMod val="65000"/>
                    <a:lumOff val="35000"/>
                  </a:schemeClr>
                </a:solidFill>
              </a:rPr>
              <a:t>def</a:t>
            </a:r>
            <a:r>
              <a:rPr kumimoji="1" lang="zh-CN" altLang="en-US" sz="2000" dirty="0" smtClean="0">
                <a:solidFill>
                  <a:schemeClr val="tx1">
                    <a:lumMod val="65000"/>
                    <a:lumOff val="35000"/>
                  </a:schemeClr>
                </a:solidFill>
              </a:rPr>
              <a:t>内部的代码使用，不可以被外部的使用</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smtClean="0">
                <a:solidFill>
                  <a:schemeClr val="tx1">
                    <a:lumMod val="65000"/>
                    <a:lumOff val="35000"/>
                  </a:schemeClr>
                </a:solidFill>
              </a:rPr>
              <a:t> </a:t>
            </a:r>
            <a:r>
              <a:rPr kumimoji="1" lang="en-US" altLang="zh-CN" sz="2000" dirty="0" err="1" smtClean="0">
                <a:solidFill>
                  <a:schemeClr val="tx1">
                    <a:lumMod val="65000"/>
                    <a:lumOff val="35000"/>
                  </a:schemeClr>
                </a:solidFill>
              </a:rPr>
              <a:t>def</a:t>
            </a:r>
            <a:r>
              <a:rPr kumimoji="1" lang="zh-CN" altLang="en-US" sz="2000" dirty="0" smtClean="0">
                <a:solidFill>
                  <a:schemeClr val="tx1">
                    <a:lumMod val="65000"/>
                    <a:lumOff val="35000"/>
                  </a:schemeClr>
                </a:solidFill>
              </a:rPr>
              <a:t>之中的变量名与</a:t>
            </a:r>
            <a:r>
              <a:rPr kumimoji="1" lang="en-US" altLang="zh-CN" sz="2000" dirty="0" err="1" smtClean="0">
                <a:solidFill>
                  <a:schemeClr val="tx1">
                    <a:lumMod val="65000"/>
                    <a:lumOff val="35000"/>
                  </a:schemeClr>
                </a:solidFill>
              </a:rPr>
              <a:t>def</a:t>
            </a:r>
            <a:r>
              <a:rPr kumimoji="1" lang="zh-CN" altLang="en-US" sz="2000" dirty="0" smtClean="0">
                <a:solidFill>
                  <a:schemeClr val="tx1">
                    <a:lumMod val="65000"/>
                    <a:lumOff val="35000"/>
                  </a:schemeClr>
                </a:solidFill>
              </a:rPr>
              <a:t>之外的变量名并不冲突</a:t>
            </a:r>
            <a:endParaRPr kumimoji="1" lang="en-US" altLang="zh-CN" sz="2000" dirty="0" smtClean="0">
              <a:solidFill>
                <a:schemeClr val="tx1">
                  <a:lumMod val="65000"/>
                  <a:lumOff val="35000"/>
                </a:schemeClr>
              </a:solidFill>
            </a:endParaRPr>
          </a:p>
        </p:txBody>
      </p:sp>
    </p:spTree>
    <p:extLst>
      <p:ext uri="{BB962C8B-B14F-4D97-AF65-F5344CB8AC3E}">
        <p14:creationId xmlns:p14="http://schemas.microsoft.com/office/powerpoint/2010/main" val="10947860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885" y="2389868"/>
            <a:ext cx="10515600" cy="1325563"/>
          </a:xfrm>
        </p:spPr>
        <p:txBody>
          <a:bodyPr/>
          <a:lstStyle/>
          <a:p>
            <a:r>
              <a:rPr kumimoji="1" lang="zh-CN" altLang="en-US" b="1" dirty="0" smtClean="0">
                <a:latin typeface="SimHei" charset="-122"/>
                <a:ea typeface="SimHei" charset="-122"/>
                <a:cs typeface="SimHei" charset="-122"/>
              </a:rPr>
              <a:t>模块</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590188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6"/>
            <a:ext cx="10515600" cy="1094038"/>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模块是一个包含定义好变量、方法、类的</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通过使用模块可以使代码变得更加可读和易用</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19664"/>
            <a:ext cx="10058400" cy="3514256"/>
          </a:xfrm>
          <a:prstGeom prst="rect">
            <a:avLst/>
          </a:prstGeom>
        </p:spPr>
      </p:pic>
    </p:spTree>
    <p:extLst>
      <p:ext uri="{BB962C8B-B14F-4D97-AF65-F5344CB8AC3E}">
        <p14:creationId xmlns:p14="http://schemas.microsoft.com/office/powerpoint/2010/main" val="1829219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69"/>
            <a:ext cx="10515600" cy="3814593"/>
          </a:xfrm>
        </p:spPr>
        <p:txBody>
          <a:bodyPr>
            <a:normAutofit lnSpcReduction="10000"/>
          </a:bodyPr>
          <a:lstStyle/>
          <a:p>
            <a:pPr>
              <a:spcAft>
                <a:spcPts val="600"/>
              </a:spcAft>
              <a:buFont typeface="Wingdings" charset="2"/>
              <a:buChar char="l"/>
            </a:pPr>
            <a:r>
              <a:rPr kumimoji="1" lang="zh-CN" altLang="en-US" sz="2400" dirty="0" smtClean="0">
                <a:solidFill>
                  <a:schemeClr val="tx1">
                    <a:lumMod val="65000"/>
                    <a:lumOff val="35000"/>
                  </a:schemeClr>
                </a:solidFill>
              </a:rPr>
              <a:t> 模块是一个包含定义好变量、方法、类的</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可以将任意的</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源文件作为一个模块，并用</a:t>
            </a:r>
            <a:r>
              <a:rPr kumimoji="1" lang="en-US" altLang="zh-CN" sz="2400" dirty="0" smtClean="0">
                <a:solidFill>
                  <a:schemeClr val="tx1">
                    <a:lumMod val="65000"/>
                    <a:lumOff val="35000"/>
                  </a:schemeClr>
                </a:solidFill>
              </a:rPr>
              <a:t>import</a:t>
            </a:r>
            <a:r>
              <a:rPr kumimoji="1" lang="zh-CN" altLang="en-US" sz="2400" dirty="0" smtClean="0">
                <a:solidFill>
                  <a:schemeClr val="tx1">
                    <a:lumMod val="65000"/>
                    <a:lumOff val="35000"/>
                  </a:schemeClr>
                </a:solidFill>
              </a:rPr>
              <a:t>来引入他们。</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模块</a:t>
            </a:r>
            <a:r>
              <a:rPr kumimoji="1" lang="zh-CN" altLang="en-US" sz="2400" dirty="0">
                <a:solidFill>
                  <a:schemeClr val="tx1">
                    <a:lumMod val="65000"/>
                    <a:lumOff val="35000"/>
                  </a:schemeClr>
                </a:solidFill>
              </a:rPr>
              <a:t>的名字就是</a:t>
            </a:r>
            <a:r>
              <a:rPr kumimoji="1" lang="en-US" altLang="zh-CN" sz="2400" dirty="0" err="1">
                <a:solidFill>
                  <a:schemeClr val="tx1">
                    <a:lumMod val="65000"/>
                    <a:lumOff val="35000"/>
                  </a:schemeClr>
                </a:solidFill>
              </a:rPr>
              <a:t>py</a:t>
            </a:r>
            <a:r>
              <a:rPr kumimoji="1" lang="zh-CN" altLang="en-US" sz="2400" dirty="0">
                <a:solidFill>
                  <a:schemeClr val="tx1">
                    <a:lumMod val="65000"/>
                    <a:lumOff val="35000"/>
                  </a:schemeClr>
                </a:solidFill>
              </a:rPr>
              <a:t>文件的名字 </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但是不可以是</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的关键字，比如</a:t>
            </a:r>
            <a:r>
              <a:rPr kumimoji="1" lang="en-US" altLang="zh-CN" sz="2400" dirty="0" err="1" smtClean="0">
                <a:solidFill>
                  <a:schemeClr val="tx1">
                    <a:lumMod val="65000"/>
                    <a:lumOff val="35000"/>
                  </a:schemeClr>
                </a:solidFill>
              </a:rPr>
              <a:t>if.py</a:t>
            </a:r>
            <a:r>
              <a:rPr kumimoji="1" lang="en-US" altLang="zh-CN" sz="2400" dirty="0" smtClean="0">
                <a:solidFill>
                  <a:schemeClr val="tx1">
                    <a:lumMod val="65000"/>
                    <a:lumOff val="35000"/>
                  </a:schemeClr>
                </a:solidFill>
              </a:rPr>
              <a:t>, </a:t>
            </a:r>
            <a:r>
              <a:rPr kumimoji="1" lang="en-US" altLang="zh-CN" sz="2400" dirty="0" err="1" smtClean="0">
                <a:solidFill>
                  <a:schemeClr val="tx1">
                    <a:lumMod val="65000"/>
                    <a:lumOff val="35000"/>
                  </a:schemeClr>
                </a:solidFill>
              </a:rPr>
              <a:t>while.py</a:t>
            </a:r>
            <a:r>
              <a:rPr kumimoji="1" lang="en-US" altLang="zh-CN" sz="2400" dirty="0" smtClean="0">
                <a:solidFill>
                  <a:schemeClr val="tx1">
                    <a:lumMod val="65000"/>
                    <a:lumOff val="35000"/>
                  </a:schemeClr>
                </a:solidFill>
              </a:rPr>
              <a:t>)</a:t>
            </a:r>
            <a:endParaRPr kumimoji="1" lang="en-US" altLang="zh-CN" sz="2400" dirty="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当</a:t>
            </a:r>
            <a:r>
              <a:rPr kumimoji="1" lang="zh-CN" altLang="en-US" sz="2400" dirty="0">
                <a:solidFill>
                  <a:schemeClr val="tx1">
                    <a:lumMod val="65000"/>
                    <a:lumOff val="35000"/>
                  </a:schemeClr>
                </a:solidFill>
              </a:rPr>
              <a:t>解释器遇到</a:t>
            </a:r>
            <a:r>
              <a:rPr kumimoji="1" lang="en-US" altLang="zh-CN" sz="2400" dirty="0">
                <a:solidFill>
                  <a:schemeClr val="tx1">
                    <a:lumMod val="65000"/>
                    <a:lumOff val="35000"/>
                  </a:schemeClr>
                </a:solidFill>
              </a:rPr>
              <a:t>import</a:t>
            </a:r>
            <a:r>
              <a:rPr kumimoji="1" lang="zh-CN" altLang="en-US" sz="2400" dirty="0">
                <a:solidFill>
                  <a:schemeClr val="tx1">
                    <a:lumMod val="65000"/>
                    <a:lumOff val="35000"/>
                  </a:schemeClr>
                </a:solidFill>
              </a:rPr>
              <a:t>的时候，如果模块在搜索路径中，模块就会被</a:t>
            </a:r>
            <a:r>
              <a:rPr kumimoji="1" lang="zh-CN" altLang="en-US" sz="2400" dirty="0" smtClean="0">
                <a:solidFill>
                  <a:schemeClr val="tx1">
                    <a:lumMod val="65000"/>
                    <a:lumOff val="35000"/>
                  </a:schemeClr>
                </a:solidFill>
              </a:rPr>
              <a:t>导入。</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导入模块的时候执行模块中的所有代码</a:t>
            </a:r>
            <a:endParaRPr kumimoji="1" lang="en-US" altLang="zh-CN" sz="2400" dirty="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 一</a:t>
            </a:r>
            <a:r>
              <a:rPr kumimoji="1" lang="zh-CN" altLang="en-US" sz="2400" dirty="0">
                <a:solidFill>
                  <a:schemeClr val="tx1">
                    <a:lumMod val="65000"/>
                    <a:lumOff val="35000"/>
                  </a:schemeClr>
                </a:solidFill>
              </a:rPr>
              <a:t>个模块只会被导入一次，不管你执行了多少次</a:t>
            </a:r>
            <a:r>
              <a:rPr kumimoji="1" lang="en-US" altLang="zh-CN" sz="2400" dirty="0">
                <a:solidFill>
                  <a:schemeClr val="tx1">
                    <a:lumMod val="65000"/>
                    <a:lumOff val="35000"/>
                  </a:schemeClr>
                </a:solidFill>
              </a:rPr>
              <a:t>import</a:t>
            </a:r>
            <a:r>
              <a:rPr kumimoji="1" lang="zh-CN" altLang="en-US" sz="2400" dirty="0">
                <a:solidFill>
                  <a:schemeClr val="tx1">
                    <a:lumMod val="65000"/>
                    <a:lumOff val="35000"/>
                  </a:schemeClr>
                </a:solidFill>
              </a:rPr>
              <a:t>。这样可以防止导入模块被一遍又一遍地执行。</a:t>
            </a:r>
            <a:endParaRPr kumimoji="1" lang="en-US" altLang="zh-CN" sz="2400" dirty="0">
              <a:solidFill>
                <a:schemeClr val="tx1">
                  <a:lumMod val="65000"/>
                  <a:lumOff val="35000"/>
                </a:schemeClr>
              </a:solidFill>
            </a:endParaRPr>
          </a:p>
          <a:p>
            <a:pPr>
              <a:spcAft>
                <a:spcPts val="600"/>
              </a:spcAft>
              <a:buFont typeface="Wingdings" charset="2"/>
              <a:buChar char="l"/>
            </a:pP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6013704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模块分类</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69"/>
            <a:ext cx="10515600" cy="3814593"/>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内置模块，使用</a:t>
            </a:r>
            <a:r>
              <a:rPr kumimoji="1" lang="en-US" altLang="zh-CN" sz="2400" dirty="0" smtClean="0">
                <a:solidFill>
                  <a:schemeClr val="tx1">
                    <a:lumMod val="65000"/>
                    <a:lumOff val="35000"/>
                  </a:schemeClr>
                </a:solidFill>
              </a:rPr>
              <a:t>help(</a:t>
            </a:r>
            <a:r>
              <a:rPr lang="en-US" altLang="zh-CN" sz="2400" dirty="0" smtClean="0"/>
              <a:t>‘modules’</a:t>
            </a:r>
            <a:r>
              <a:rPr kumimoji="1" lang="en-US" altLang="zh-CN" sz="2400" dirty="0" smtClean="0">
                <a:solidFill>
                  <a:schemeClr val="tx1">
                    <a:lumMod val="65000"/>
                    <a:lumOff val="35000"/>
                  </a:schemeClr>
                </a:solidFill>
              </a:rPr>
              <a:t>) </a:t>
            </a:r>
            <a:r>
              <a:rPr kumimoji="1" lang="zh-CN" altLang="en-US" sz="2400" dirty="0" smtClean="0">
                <a:solidFill>
                  <a:schemeClr val="tx1">
                    <a:lumMod val="65000"/>
                    <a:lumOff val="35000"/>
                  </a:schemeClr>
                </a:solidFill>
              </a:rPr>
              <a:t>查看所有内置模块。使用</a:t>
            </a:r>
            <a:r>
              <a:rPr kumimoji="1" lang="en-US" altLang="zh-CN" sz="2400" dirty="0" smtClean="0">
                <a:solidFill>
                  <a:schemeClr val="tx1">
                    <a:lumMod val="65000"/>
                    <a:lumOff val="35000"/>
                  </a:schemeClr>
                </a:solidFill>
              </a:rPr>
              <a:t>C</a:t>
            </a:r>
            <a:r>
              <a:rPr kumimoji="1" lang="zh-CN" altLang="en-US" sz="2400" dirty="0" smtClean="0">
                <a:solidFill>
                  <a:schemeClr val="tx1">
                    <a:lumMod val="65000"/>
                    <a:lumOff val="35000"/>
                  </a:schemeClr>
                </a:solidFill>
              </a:rPr>
              <a:t>编译并链接到</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的解释器中</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 </a:t>
            </a: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第三方开源模块 </a:t>
            </a:r>
            <a:r>
              <a:rPr kumimoji="1" lang="en-US" altLang="zh-CN" sz="2400" dirty="0" err="1" smtClean="0">
                <a:solidFill>
                  <a:schemeClr val="tx1">
                    <a:lumMod val="65000"/>
                    <a:lumOff val="35000"/>
                  </a:schemeClr>
                </a:solidFill>
              </a:rPr>
              <a:t>numpy</a:t>
            </a:r>
            <a:r>
              <a:rPr kumimoji="1" lang="zh-CN" altLang="en-US" sz="2400" dirty="0" smtClean="0">
                <a:solidFill>
                  <a:schemeClr val="tx1">
                    <a:lumMod val="65000"/>
                    <a:lumOff val="35000"/>
                  </a:schemeClr>
                </a:solidFill>
              </a:rPr>
              <a:t>、</a:t>
            </a:r>
            <a:r>
              <a:rPr kumimoji="1" lang="en-US" altLang="zh-CN" sz="2400" dirty="0" smtClean="0">
                <a:solidFill>
                  <a:schemeClr val="tx1">
                    <a:lumMod val="65000"/>
                    <a:lumOff val="35000"/>
                  </a:schemeClr>
                </a:solidFill>
              </a:rPr>
              <a:t>pandas</a:t>
            </a:r>
            <a:r>
              <a:rPr kumimoji="1" lang="zh-CN" altLang="en-US" sz="2400" dirty="0" smtClean="0">
                <a:solidFill>
                  <a:schemeClr val="tx1">
                    <a:lumMod val="65000"/>
                    <a:lumOff val="35000"/>
                  </a:schemeClr>
                </a:solidFill>
              </a:rPr>
              <a:t>、</a:t>
            </a:r>
            <a:r>
              <a:rPr kumimoji="1" lang="en-US" altLang="zh-CN" sz="2400" dirty="0" err="1" smtClean="0">
                <a:solidFill>
                  <a:schemeClr val="tx1">
                    <a:lumMod val="65000"/>
                    <a:lumOff val="35000"/>
                  </a:schemeClr>
                </a:solidFill>
              </a:rPr>
              <a:t>opencv</a:t>
            </a:r>
            <a:r>
              <a:rPr kumimoji="1" lang="zh-CN" altLang="en-US" sz="2400" dirty="0" smtClean="0">
                <a:solidFill>
                  <a:schemeClr val="tx1">
                    <a:lumMod val="65000"/>
                    <a:lumOff val="35000"/>
                  </a:schemeClr>
                </a:solidFill>
              </a:rPr>
              <a:t>、</a:t>
            </a:r>
            <a:r>
              <a:rPr kumimoji="1" lang="en-US" altLang="zh-CN" sz="2400" dirty="0" smtClean="0">
                <a:solidFill>
                  <a:schemeClr val="tx1">
                    <a:lumMod val="65000"/>
                    <a:lumOff val="35000"/>
                  </a:schemeClr>
                </a:solidFill>
              </a:rPr>
              <a:t>pillow</a:t>
            </a:r>
            <a:r>
              <a:rPr kumimoji="1" lang="zh-CN" altLang="en-US" sz="2400" dirty="0" smtClean="0">
                <a:solidFill>
                  <a:schemeClr val="tx1">
                    <a:lumMod val="65000"/>
                    <a:lumOff val="35000"/>
                  </a:schemeClr>
                </a:solidFill>
              </a:rPr>
              <a:t>等</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自定义模块</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56887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模块创建</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编写一个具有某种特定功能的</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脚本，其中包括变量、函数以及类与对象等（任何完整的</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文件都可以）</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将标写好的脚本以扩展名为</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的形式保存起来</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将保存好的</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文件保存到合适的目录下，使得</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的解释器可以找到</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应用方式是</a:t>
            </a:r>
            <a:r>
              <a:rPr kumimoji="1" lang="en-US" altLang="zh-CN" sz="2400" dirty="0" smtClean="0">
                <a:solidFill>
                  <a:schemeClr val="tx1">
                    <a:lumMod val="65000"/>
                    <a:lumOff val="35000"/>
                  </a:schemeClr>
                </a:solidFill>
              </a:rPr>
              <a:t> import </a:t>
            </a:r>
            <a:r>
              <a:rPr kumimoji="1" lang="en-US" altLang="zh-CN" sz="2400" dirty="0" err="1" smtClean="0">
                <a:solidFill>
                  <a:schemeClr val="tx1">
                    <a:lumMod val="65000"/>
                    <a:lumOff val="35000"/>
                  </a:schemeClr>
                </a:solidFill>
              </a:rPr>
              <a:t>module_name</a:t>
            </a:r>
            <a:r>
              <a:rPr kumimoji="1" lang="en-US" altLang="zh-CN" sz="2400" dirty="0" smtClean="0">
                <a:solidFill>
                  <a:schemeClr val="tx1">
                    <a:lumMod val="65000"/>
                    <a:lumOff val="35000"/>
                  </a:schemeClr>
                </a:solidFill>
              </a:rPr>
              <a:t> </a:t>
            </a:r>
            <a:r>
              <a:rPr kumimoji="1" lang="zh-CN" altLang="en-US" sz="2400" dirty="0" smtClean="0">
                <a:solidFill>
                  <a:schemeClr val="tx1">
                    <a:lumMod val="65000"/>
                    <a:lumOff val="35000"/>
                  </a:schemeClr>
                </a:solidFill>
              </a:rPr>
              <a:t>或者</a:t>
            </a:r>
            <a:r>
              <a:rPr kumimoji="1" lang="en-US" altLang="zh-CN" sz="2400" dirty="0" smtClean="0">
                <a:solidFill>
                  <a:schemeClr val="tx1">
                    <a:lumMod val="65000"/>
                    <a:lumOff val="35000"/>
                  </a:schemeClr>
                </a:solidFill>
              </a:rPr>
              <a:t> from </a:t>
            </a:r>
            <a:r>
              <a:rPr kumimoji="1" lang="en-US" altLang="zh-CN" sz="2400" dirty="0" err="1" smtClean="0">
                <a:solidFill>
                  <a:schemeClr val="tx1">
                    <a:lumMod val="65000"/>
                    <a:lumOff val="35000"/>
                  </a:schemeClr>
                </a:solidFill>
              </a:rPr>
              <a:t>module_name</a:t>
            </a:r>
            <a:r>
              <a:rPr kumimoji="1" lang="en-US" altLang="zh-CN" sz="2400" dirty="0" smtClean="0">
                <a:solidFill>
                  <a:schemeClr val="tx1">
                    <a:lumMod val="65000"/>
                    <a:lumOff val="35000"/>
                  </a:schemeClr>
                </a:solidFill>
              </a:rPr>
              <a:t> import XXX</a:t>
            </a:r>
          </a:p>
        </p:txBody>
      </p:sp>
    </p:spTree>
    <p:extLst>
      <p:ext uri="{BB962C8B-B14F-4D97-AF65-F5344CB8AC3E}">
        <p14:creationId xmlns:p14="http://schemas.microsoft.com/office/powerpoint/2010/main" val="1587411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import </a:t>
            </a:r>
            <a:r>
              <a:rPr kumimoji="1" lang="zh-CN" altLang="en-US" dirty="0" smtClean="0">
                <a:latin typeface="SimHei" charset="-122"/>
                <a:ea typeface="SimHei" charset="-122"/>
                <a:cs typeface="SimHei" charset="-122"/>
              </a:rPr>
              <a:t>的使用</a:t>
            </a:r>
            <a:endParaRPr kumimoji="1" lang="zh-CN" altLang="en-US" dirty="0">
              <a:latin typeface="SimHei" charset="-122"/>
              <a:ea typeface="SimHei" charset="-122"/>
              <a:cs typeface="SimHei" charset="-122"/>
            </a:endParaRPr>
          </a:p>
        </p:txBody>
      </p:sp>
      <p:sp>
        <p:nvSpPr>
          <p:cNvPr id="9"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模块可以包含可执行的语句和函数的定义，这些语句的目的是初始化模块，它们只在模块名第一次遇到导入</a:t>
            </a:r>
            <a:r>
              <a:rPr kumimoji="1" lang="en-US" altLang="zh-CN" sz="2400" dirty="0">
                <a:solidFill>
                  <a:schemeClr val="tx1">
                    <a:lumMod val="65000"/>
                    <a:lumOff val="35000"/>
                  </a:schemeClr>
                </a:solidFill>
              </a:rPr>
              <a:t>import</a:t>
            </a:r>
            <a:r>
              <a:rPr kumimoji="1" lang="zh-CN" altLang="en-US" sz="2400" dirty="0">
                <a:solidFill>
                  <a:schemeClr val="tx1">
                    <a:lumMod val="65000"/>
                    <a:lumOff val="35000"/>
                  </a:schemeClr>
                </a:solidFill>
              </a:rPr>
              <a:t>语句时才</a:t>
            </a:r>
            <a:r>
              <a:rPr kumimoji="1" lang="zh-CN" altLang="en-US" sz="2400" dirty="0" smtClean="0">
                <a:solidFill>
                  <a:schemeClr val="tx1">
                    <a:lumMod val="65000"/>
                    <a:lumOff val="35000"/>
                  </a:schemeClr>
                </a:solidFill>
              </a:rPr>
              <a:t>执行</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import</a:t>
            </a:r>
            <a:r>
              <a:rPr kumimoji="1" lang="zh-CN" altLang="en-US" sz="2400" dirty="0">
                <a:solidFill>
                  <a:schemeClr val="tx1">
                    <a:lumMod val="65000"/>
                    <a:lumOff val="35000"/>
                  </a:schemeClr>
                </a:solidFill>
              </a:rPr>
              <a:t>语句是可以在程序中的任意位置使用</a:t>
            </a:r>
            <a:r>
              <a:rPr kumimoji="1" lang="zh-CN" altLang="en-US" sz="2400" dirty="0" smtClean="0">
                <a:solidFill>
                  <a:schemeClr val="tx1">
                    <a:lumMod val="65000"/>
                    <a:lumOff val="35000"/>
                  </a:schemeClr>
                </a:solidFill>
              </a:rPr>
              <a:t>的</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针对同一个模块多次导入，</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的优化手段是</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第一次导入后就将模块名加载到内存了，后续的</a:t>
            </a:r>
            <a:r>
              <a:rPr kumimoji="1" lang="en-US" altLang="zh-CN" sz="2000" dirty="0">
                <a:solidFill>
                  <a:schemeClr val="tx1">
                    <a:lumMod val="65000"/>
                    <a:lumOff val="35000"/>
                  </a:schemeClr>
                </a:solidFill>
              </a:rPr>
              <a:t>import</a:t>
            </a:r>
            <a:r>
              <a:rPr kumimoji="1" lang="zh-CN" altLang="en-US" sz="2000" dirty="0">
                <a:solidFill>
                  <a:schemeClr val="tx1">
                    <a:lumMod val="65000"/>
                    <a:lumOff val="35000"/>
                  </a:schemeClr>
                </a:solidFill>
              </a:rPr>
              <a:t>语句仅是对已经加载到内存中的模块对象增加了一次引用，不会重新执行模块内的语句</a:t>
            </a:r>
            <a:endParaRPr kumimoji="1" lang="en-US" altLang="zh-CN" sz="2000" dirty="0" smtClean="0">
              <a:solidFill>
                <a:schemeClr val="tx1">
                  <a:lumMod val="65000"/>
                  <a:lumOff val="35000"/>
                </a:schemeClr>
              </a:solidFill>
            </a:endParaRPr>
          </a:p>
        </p:txBody>
      </p:sp>
    </p:spTree>
    <p:extLst>
      <p:ext uri="{BB962C8B-B14F-4D97-AF65-F5344CB8AC3E}">
        <p14:creationId xmlns:p14="http://schemas.microsoft.com/office/powerpoint/2010/main" val="1321754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Python</a:t>
            </a:r>
            <a:r>
              <a:rPr kumimoji="1" lang="zh-CN" altLang="en-US" dirty="0" smtClean="0">
                <a:latin typeface="SimHei" charset="-122"/>
                <a:ea typeface="SimHei" charset="-122"/>
                <a:cs typeface="SimHei" charset="-122"/>
              </a:rPr>
              <a:t>增加了什么</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4"/>
            <a:ext cx="10515600" cy="885491"/>
          </a:xfrm>
        </p:spPr>
        <p:txBody>
          <a:bodyPr>
            <a:normAutofit fontScale="92500" lnSpcReduction="20000"/>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中新增的语法成分是冒号（：）</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所有</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中复合语句（语句中嵌套语句）都有相同的形式，首行都以冒号结尾</a:t>
            </a:r>
            <a:endParaRPr kumimoji="1" lang="en-US" altLang="zh-CN" sz="2400" dirty="0" smtClean="0">
              <a:solidFill>
                <a:schemeClr val="tx1">
                  <a:lumMod val="65000"/>
                  <a:lumOff val="35000"/>
                </a:schemeClr>
              </a:solidFill>
            </a:endParaRPr>
          </a:p>
          <a:p>
            <a:pPr>
              <a:spcAft>
                <a:spcPts val="600"/>
              </a:spcAft>
              <a:buFont typeface="Wingdings" charset="2"/>
              <a:buChar char="l"/>
            </a:pP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47" y="3118184"/>
            <a:ext cx="3479800" cy="673100"/>
          </a:xfrm>
          <a:prstGeom prst="rect">
            <a:avLst/>
          </a:prstGeom>
        </p:spPr>
      </p:pic>
    </p:spTree>
    <p:extLst>
      <p:ext uri="{BB962C8B-B14F-4D97-AF65-F5344CB8AC3E}">
        <p14:creationId xmlns:p14="http://schemas.microsoft.com/office/powerpoint/2010/main" val="14303930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import</a:t>
            </a:r>
            <a:r>
              <a:rPr kumimoji="1" lang="zh-CN" altLang="en-US" dirty="0" smtClean="0">
                <a:latin typeface="SimHei" charset="-122"/>
                <a:ea typeface="SimHei" charset="-122"/>
                <a:cs typeface="SimHei" charset="-122"/>
              </a:rPr>
              <a:t>的使用</a:t>
            </a:r>
            <a:endParaRPr kumimoji="1" lang="zh-CN" altLang="en-US" dirty="0">
              <a:latin typeface="SimHei" charset="-122"/>
              <a:ea typeface="SimHei" charset="-122"/>
              <a:cs typeface="SimHei"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311651"/>
            <a:ext cx="8610600" cy="17526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181600" cy="2514600"/>
          </a:xfrm>
          <a:prstGeom prst="rect">
            <a:avLst/>
          </a:prstGeom>
        </p:spPr>
      </p:pic>
    </p:spTree>
    <p:extLst>
      <p:ext uri="{BB962C8B-B14F-4D97-AF65-F5344CB8AC3E}">
        <p14:creationId xmlns:p14="http://schemas.microsoft.com/office/powerpoint/2010/main" val="1361589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import</a:t>
            </a:r>
            <a:r>
              <a:rPr kumimoji="1" lang="zh-CN" altLang="en-US" dirty="0">
                <a:latin typeface="SimHei" charset="-122"/>
                <a:ea typeface="SimHei" charset="-122"/>
                <a:cs typeface="SimHei" charset="-122"/>
              </a:rPr>
              <a:t>的使用</a:t>
            </a:r>
          </a:p>
        </p:txBody>
      </p:sp>
      <p:sp>
        <p:nvSpPr>
          <p:cNvPr id="9"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import</a:t>
            </a:r>
            <a:r>
              <a:rPr kumimoji="1" lang="zh-CN" altLang="en-US" sz="2400" dirty="0" smtClean="0">
                <a:solidFill>
                  <a:schemeClr val="tx1">
                    <a:lumMod val="65000"/>
                    <a:lumOff val="35000"/>
                  </a:schemeClr>
                </a:solidFill>
              </a:rPr>
              <a:t>第一次导入模块后，会发生如下三件事情：</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为导入的模块创建新的命名空间</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在新创建的命名空间中执行模块的代码</a:t>
            </a:r>
            <a:endParaRPr kumimoji="1" lang="en-US" altLang="zh-CN" sz="2000" dirty="0" smtClean="0">
              <a:solidFill>
                <a:schemeClr val="tx1">
                  <a:lumMod val="65000"/>
                  <a:lumOff val="35000"/>
                </a:schemeClr>
              </a:solidFill>
            </a:endParaRPr>
          </a:p>
          <a:p>
            <a:pPr lvl="1">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创建名字（模块名）来引用该命名空间</a:t>
            </a:r>
            <a:endParaRPr kumimoji="1" lang="en-US" altLang="zh-CN" sz="2000" dirty="0" smtClean="0">
              <a:solidFill>
                <a:schemeClr val="tx1">
                  <a:lumMod val="65000"/>
                  <a:lumOff val="35000"/>
                </a:schemeClr>
              </a:solidFill>
            </a:endParaRPr>
          </a:p>
          <a:p>
            <a:pPr>
              <a:spcAft>
                <a:spcPts val="600"/>
              </a:spcAft>
              <a:buFont typeface="Wingdings" charset="2"/>
              <a:buChar char="l"/>
            </a:pPr>
            <a:r>
              <a:rPr kumimoji="1" lang="zh-CN" altLang="en-US" dirty="0">
                <a:solidFill>
                  <a:schemeClr val="tx1">
                    <a:lumMod val="65000"/>
                    <a:lumOff val="35000"/>
                  </a:schemeClr>
                </a:solidFill>
              </a:rPr>
              <a:t> </a:t>
            </a:r>
            <a:r>
              <a:rPr kumimoji="1" lang="zh-CN" altLang="en-US" sz="2400" dirty="0" smtClean="0">
                <a:solidFill>
                  <a:schemeClr val="tx1">
                    <a:lumMod val="65000"/>
                    <a:lumOff val="35000"/>
                  </a:schemeClr>
                </a:solidFill>
              </a:rPr>
              <a:t>每一个模块都有自己独立的命名空间。我们在编写自己的模块的时候不需要担心自己的全局变量会与导入模块的全局变量发生冲突</a:t>
            </a:r>
            <a:endParaRPr kumimoji="1" lang="en-US" altLang="zh-CN" dirty="0" smtClean="0">
              <a:solidFill>
                <a:schemeClr val="tx1">
                  <a:lumMod val="65000"/>
                  <a:lumOff val="35000"/>
                </a:schemeClr>
              </a:solidFill>
            </a:endParaRPr>
          </a:p>
        </p:txBody>
      </p:sp>
    </p:spTree>
    <p:extLst>
      <p:ext uri="{BB962C8B-B14F-4D97-AF65-F5344CB8AC3E}">
        <p14:creationId xmlns:p14="http://schemas.microsoft.com/office/powerpoint/2010/main" val="828013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import</a:t>
            </a:r>
            <a:r>
              <a:rPr kumimoji="1" lang="zh-CN" altLang="en-US" dirty="0">
                <a:latin typeface="SimHei" charset="-122"/>
                <a:ea typeface="SimHei" charset="-122"/>
                <a:cs typeface="SimHei" charset="-122"/>
              </a:rPr>
              <a:t>的使用</a:t>
            </a:r>
          </a:p>
        </p:txBody>
      </p:sp>
      <p:pic>
        <p:nvPicPr>
          <p:cNvPr id="3" name="内容占位符 2"/>
          <p:cNvPicPr>
            <a:picLocks noGrp="1" noChangeAspect="1"/>
          </p:cNvPicPr>
          <p:nvPr>
            <p:ph idx="1"/>
          </p:nvPr>
        </p:nvPicPr>
        <p:blipFill rotWithShape="1">
          <a:blip r:embed="rId2">
            <a:extLst>
              <a:ext uri="{28A0092B-C50C-407E-A947-70E740481C1C}">
                <a14:useLocalDpi xmlns:a14="http://schemas.microsoft.com/office/drawing/2010/main" val="0"/>
              </a:ext>
            </a:extLst>
          </a:blip>
          <a:srcRect r="14853"/>
          <a:stretch/>
        </p:blipFill>
        <p:spPr>
          <a:xfrm>
            <a:off x="5696283" y="1644820"/>
            <a:ext cx="6444914" cy="2654300"/>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42" y="5096215"/>
            <a:ext cx="7327900" cy="9652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37" y="1714670"/>
            <a:ext cx="5181600" cy="2514600"/>
          </a:xfrm>
          <a:prstGeom prst="rect">
            <a:avLst/>
          </a:prstGeom>
        </p:spPr>
      </p:pic>
    </p:spTree>
    <p:extLst>
      <p:ext uri="{BB962C8B-B14F-4D97-AF65-F5344CB8AC3E}">
        <p14:creationId xmlns:p14="http://schemas.microsoft.com/office/powerpoint/2010/main" val="14378387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import</a:t>
            </a:r>
            <a:r>
              <a:rPr kumimoji="1" lang="zh-CN" altLang="en-US" dirty="0">
                <a:latin typeface="SimHei" charset="-122"/>
                <a:ea typeface="SimHei" charset="-122"/>
                <a:cs typeface="SimHei" charset="-122"/>
              </a:rPr>
              <a:t>的使用</a:t>
            </a:r>
          </a:p>
        </p:txBody>
      </p:sp>
      <p:sp>
        <p:nvSpPr>
          <p:cNvPr id="9"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zh-CN" altLang="en-US" dirty="0" smtClean="0">
                <a:solidFill>
                  <a:schemeClr val="tx1">
                    <a:lumMod val="65000"/>
                    <a:lumOff val="35000"/>
                  </a:schemeClr>
                </a:solidFill>
              </a:rPr>
              <a:t> 可以为模块起别名。</a:t>
            </a:r>
            <a:r>
              <a:rPr kumimoji="1" lang="en-US" altLang="zh-CN" dirty="0">
                <a:solidFill>
                  <a:schemeClr val="tx1">
                    <a:lumMod val="65000"/>
                    <a:lumOff val="35000"/>
                  </a:schemeClr>
                </a:solidFill>
              </a:rPr>
              <a:t>i</a:t>
            </a:r>
            <a:r>
              <a:rPr kumimoji="1" lang="en-US" altLang="zh-CN" dirty="0" smtClean="0">
                <a:solidFill>
                  <a:schemeClr val="tx1">
                    <a:lumMod val="65000"/>
                    <a:lumOff val="35000"/>
                  </a:schemeClr>
                </a:solidFill>
              </a:rPr>
              <a:t>mport </a:t>
            </a:r>
            <a:r>
              <a:rPr kumimoji="1" lang="en-US" altLang="zh-CN" dirty="0" err="1" smtClean="0">
                <a:solidFill>
                  <a:schemeClr val="tx1">
                    <a:lumMod val="65000"/>
                    <a:lumOff val="35000"/>
                  </a:schemeClr>
                </a:solidFill>
              </a:rPr>
              <a:t>module_name</a:t>
            </a:r>
            <a:r>
              <a:rPr kumimoji="1" lang="en-US" altLang="zh-CN" dirty="0" smtClean="0">
                <a:solidFill>
                  <a:schemeClr val="tx1">
                    <a:lumMod val="65000"/>
                    <a:lumOff val="35000"/>
                  </a:schemeClr>
                </a:solidFill>
              </a:rPr>
              <a:t> as</a:t>
            </a:r>
            <a:r>
              <a:rPr kumimoji="1" lang="zh-CN" altLang="en-US" dirty="0" smtClean="0">
                <a:solidFill>
                  <a:schemeClr val="tx1">
                    <a:lumMod val="65000"/>
                    <a:lumOff val="35000"/>
                  </a:schemeClr>
                </a:solidFill>
              </a:rPr>
              <a:t> </a:t>
            </a:r>
            <a:r>
              <a:rPr kumimoji="1" lang="en-US" altLang="zh-CN" dirty="0" err="1" smtClean="0">
                <a:solidFill>
                  <a:schemeClr val="tx1">
                    <a:lumMod val="65000"/>
                    <a:lumOff val="35000"/>
                  </a:schemeClr>
                </a:solidFill>
              </a:rPr>
              <a:t>new_name</a:t>
            </a:r>
            <a:endParaRPr kumimoji="1" lang="en-US" altLang="zh-CN" dirty="0" smtClean="0">
              <a:solidFill>
                <a:schemeClr val="tx1">
                  <a:lumMod val="65000"/>
                  <a:lumOff val="35000"/>
                </a:schemeClr>
              </a:solidFill>
            </a:endParaRPr>
          </a:p>
          <a:p>
            <a:pPr lvl="1">
              <a:spcAft>
                <a:spcPts val="600"/>
              </a:spcAft>
              <a:buFont typeface="Wingdings" charset="2"/>
              <a:buChar char="l"/>
            </a:pPr>
            <a:r>
              <a:rPr kumimoji="1" lang="en-US" altLang="zh-CN" dirty="0" smtClean="0">
                <a:solidFill>
                  <a:schemeClr val="tx1">
                    <a:lumMod val="65000"/>
                    <a:lumOff val="35000"/>
                  </a:schemeClr>
                </a:solidFill>
              </a:rPr>
              <a:t>import </a:t>
            </a:r>
            <a:r>
              <a:rPr kumimoji="1" lang="en-US" altLang="zh-CN" dirty="0" err="1" smtClean="0">
                <a:solidFill>
                  <a:schemeClr val="tx1">
                    <a:lumMod val="65000"/>
                    <a:lumOff val="35000"/>
                  </a:schemeClr>
                </a:solidFill>
              </a:rPr>
              <a:t>numpy</a:t>
            </a:r>
            <a:r>
              <a:rPr kumimoji="1" lang="en-US" altLang="zh-CN" dirty="0" smtClean="0">
                <a:solidFill>
                  <a:schemeClr val="tx1">
                    <a:lumMod val="65000"/>
                    <a:lumOff val="35000"/>
                  </a:schemeClr>
                </a:solidFill>
              </a:rPr>
              <a:t> as np</a:t>
            </a:r>
          </a:p>
          <a:p>
            <a:pPr>
              <a:spcAft>
                <a:spcPts val="600"/>
              </a:spcAft>
              <a:buFont typeface="Wingdings" charset="2"/>
              <a:buChar char="l"/>
            </a:pPr>
            <a:r>
              <a:rPr kumimoji="1" lang="zh-CN" altLang="en-US" sz="3200" dirty="0">
                <a:solidFill>
                  <a:schemeClr val="tx1">
                    <a:lumMod val="65000"/>
                    <a:lumOff val="35000"/>
                  </a:schemeClr>
                </a:solidFill>
              </a:rPr>
              <a:t> </a:t>
            </a:r>
            <a:r>
              <a:rPr kumimoji="1" lang="zh-CN" altLang="en-US" sz="3200" dirty="0" smtClean="0">
                <a:solidFill>
                  <a:schemeClr val="tx1">
                    <a:lumMod val="65000"/>
                    <a:lumOff val="35000"/>
                  </a:schemeClr>
                </a:solidFill>
              </a:rPr>
              <a:t>可以一行导入多个模块</a:t>
            </a:r>
            <a:endParaRPr kumimoji="1" lang="en-US" altLang="zh-CN" sz="3200" dirty="0" smtClean="0">
              <a:solidFill>
                <a:schemeClr val="tx1">
                  <a:lumMod val="65000"/>
                  <a:lumOff val="35000"/>
                </a:schemeClr>
              </a:solidFill>
            </a:endParaRPr>
          </a:p>
          <a:p>
            <a:pPr lvl="1">
              <a:spcAft>
                <a:spcPts val="600"/>
              </a:spcAft>
              <a:buFont typeface="Wingdings" charset="2"/>
              <a:buChar char="l"/>
            </a:pPr>
            <a:r>
              <a:rPr kumimoji="1" lang="en-US" altLang="zh-CN" dirty="0" smtClean="0">
                <a:solidFill>
                  <a:schemeClr val="tx1">
                    <a:lumMod val="65000"/>
                    <a:lumOff val="35000"/>
                  </a:schemeClr>
                </a:solidFill>
              </a:rPr>
              <a:t>import module1, modelu2</a:t>
            </a:r>
            <a:r>
              <a:rPr kumimoji="1" lang="mr-IN" altLang="zh-CN" dirty="0" smtClean="0">
                <a:solidFill>
                  <a:schemeClr val="tx1">
                    <a:lumMod val="65000"/>
                    <a:lumOff val="35000"/>
                  </a:schemeClr>
                </a:solidFill>
              </a:rPr>
              <a:t>…</a:t>
            </a:r>
            <a:endParaRPr kumimoji="1" lang="en-US" altLang="zh-CN" dirty="0" smtClean="0">
              <a:solidFill>
                <a:schemeClr val="tx1">
                  <a:lumMod val="65000"/>
                  <a:lumOff val="35000"/>
                </a:schemeClr>
              </a:solidFill>
            </a:endParaRPr>
          </a:p>
        </p:txBody>
      </p:sp>
    </p:spTree>
    <p:extLst>
      <p:ext uri="{BB962C8B-B14F-4D97-AF65-F5344CB8AC3E}">
        <p14:creationId xmlns:p14="http://schemas.microsoft.com/office/powerpoint/2010/main" val="376551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f</a:t>
            </a:r>
            <a:r>
              <a:rPr kumimoji="1" lang="en-US" altLang="zh-CN" dirty="0" smtClean="0">
                <a:latin typeface="SimHei" charset="-122"/>
                <a:ea typeface="SimHei" charset="-122"/>
                <a:cs typeface="SimHei" charset="-122"/>
              </a:rPr>
              <a:t>rom </a:t>
            </a:r>
            <a:r>
              <a:rPr kumimoji="1" lang="mr-IN" altLang="zh-CN" dirty="0" smtClean="0">
                <a:latin typeface="SimHei" charset="-122"/>
                <a:ea typeface="SimHei" charset="-122"/>
                <a:cs typeface="SimHei" charset="-122"/>
              </a:rPr>
              <a:t>…</a:t>
            </a:r>
            <a:r>
              <a:rPr kumimoji="1" lang="en-US" altLang="zh-CN" dirty="0" smtClean="0">
                <a:latin typeface="SimHei" charset="-122"/>
                <a:ea typeface="SimHei" charset="-122"/>
                <a:cs typeface="SimHei" charset="-122"/>
              </a:rPr>
              <a:t> import </a:t>
            </a:r>
            <a:r>
              <a:rPr kumimoji="1" lang="zh-CN" altLang="en-US" dirty="0" smtClean="0">
                <a:latin typeface="SimHei" charset="-122"/>
                <a:ea typeface="SimHei" charset="-122"/>
                <a:cs typeface="SimHei" charset="-122"/>
              </a:rPr>
              <a:t>的使用</a:t>
            </a:r>
            <a:endParaRPr kumimoji="1" lang="zh-CN" altLang="en-US" dirty="0">
              <a:latin typeface="SimHei" charset="-122"/>
              <a:ea typeface="SimHei" charset="-122"/>
              <a:cs typeface="SimHei" charset="-122"/>
            </a:endParaRPr>
          </a:p>
        </p:txBody>
      </p:sp>
      <p:sp>
        <p:nvSpPr>
          <p:cNvPr id="9"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en-US" altLang="zh-CN" sz="2000" dirty="0" smtClean="0">
                <a:solidFill>
                  <a:schemeClr val="tx1">
                    <a:lumMod val="65000"/>
                    <a:lumOff val="35000"/>
                  </a:schemeClr>
                </a:solidFill>
              </a:rPr>
              <a:t> </a:t>
            </a:r>
            <a:r>
              <a:rPr kumimoji="1" lang="zh-CN" altLang="en-US" sz="2000" dirty="0" smtClean="0">
                <a:solidFill>
                  <a:schemeClr val="tx1">
                    <a:lumMod val="65000"/>
                    <a:lumOff val="35000"/>
                  </a:schemeClr>
                </a:solidFill>
              </a:rPr>
              <a:t>与 </a:t>
            </a:r>
            <a:r>
              <a:rPr kumimoji="1" lang="en-US" altLang="zh-CN" sz="2000" dirty="0" smtClean="0">
                <a:solidFill>
                  <a:schemeClr val="tx1">
                    <a:lumMod val="65000"/>
                    <a:lumOff val="35000"/>
                  </a:schemeClr>
                </a:solidFill>
              </a:rPr>
              <a:t>import</a:t>
            </a:r>
            <a:r>
              <a:rPr kumimoji="1" lang="zh-CN" altLang="en-US" sz="2000" dirty="0" smtClean="0">
                <a:solidFill>
                  <a:schemeClr val="tx1">
                    <a:lumMod val="65000"/>
                    <a:lumOff val="35000"/>
                  </a:schemeClr>
                </a:solidFill>
              </a:rPr>
              <a:t>的区别是，</a:t>
            </a:r>
            <a:r>
              <a:rPr kumimoji="1" lang="en-US" altLang="zh-CN" sz="2000" dirty="0" smtClean="0">
                <a:solidFill>
                  <a:schemeClr val="tx1">
                    <a:lumMod val="65000"/>
                    <a:lumOff val="35000"/>
                  </a:schemeClr>
                </a:solidFill>
              </a:rPr>
              <a:t>from </a:t>
            </a:r>
            <a:r>
              <a:rPr kumimoji="1" lang="en-US" altLang="zh-CN" sz="2000" dirty="0" err="1" smtClean="0">
                <a:solidFill>
                  <a:schemeClr val="tx1">
                    <a:lumMod val="65000"/>
                    <a:lumOff val="35000"/>
                  </a:schemeClr>
                </a:solidFill>
              </a:rPr>
              <a:t>module_name</a:t>
            </a:r>
            <a:r>
              <a:rPr kumimoji="1" lang="en-US" altLang="zh-CN" sz="2000" dirty="0" smtClean="0">
                <a:solidFill>
                  <a:schemeClr val="tx1">
                    <a:lumMod val="65000"/>
                    <a:lumOff val="35000"/>
                  </a:schemeClr>
                </a:solidFill>
              </a:rPr>
              <a:t> </a:t>
            </a:r>
            <a:r>
              <a:rPr kumimoji="1" lang="en-US" altLang="zh-CN" sz="2000" dirty="0">
                <a:solidFill>
                  <a:schemeClr val="tx1">
                    <a:lumMod val="65000"/>
                    <a:lumOff val="35000"/>
                  </a:schemeClr>
                </a:solidFill>
              </a:rPr>
              <a:t>i</a:t>
            </a:r>
            <a:r>
              <a:rPr kumimoji="1" lang="en-US" altLang="zh-CN" sz="2000" dirty="0" smtClean="0">
                <a:solidFill>
                  <a:schemeClr val="tx1">
                    <a:lumMod val="65000"/>
                    <a:lumOff val="35000"/>
                  </a:schemeClr>
                </a:solidFill>
              </a:rPr>
              <a:t>mport ...</a:t>
            </a:r>
            <a:r>
              <a:rPr kumimoji="1" lang="zh-CN" altLang="en-US" sz="2000" dirty="0" smtClean="0">
                <a:solidFill>
                  <a:schemeClr val="tx1">
                    <a:lumMod val="65000"/>
                    <a:lumOff val="35000"/>
                  </a:schemeClr>
                </a:solidFill>
              </a:rPr>
              <a:t> 是将</a:t>
            </a:r>
            <a:r>
              <a:rPr kumimoji="1" lang="en-US" altLang="zh-CN" sz="2000" dirty="0" smtClean="0">
                <a:solidFill>
                  <a:schemeClr val="tx1">
                    <a:lumMod val="65000"/>
                    <a:lumOff val="35000"/>
                  </a:schemeClr>
                </a:solidFill>
              </a:rPr>
              <a:t>import</a:t>
            </a:r>
            <a:r>
              <a:rPr kumimoji="1" lang="zh-CN" altLang="en-US" sz="2000" dirty="0" smtClean="0">
                <a:solidFill>
                  <a:schemeClr val="tx1">
                    <a:lumMod val="65000"/>
                    <a:lumOff val="35000"/>
                  </a:schemeClr>
                </a:solidFill>
              </a:rPr>
              <a:t>后的内容（常量、函数、类等）直接引入到当前的命名空间中</a:t>
            </a:r>
            <a:endParaRPr kumimoji="1" lang="en-US" altLang="zh-CN" sz="2000" dirty="0" smtClean="0">
              <a:solidFill>
                <a:schemeClr val="tx1">
                  <a:lumMod val="65000"/>
                  <a:lumOff val="35000"/>
                </a:schemeClr>
              </a:solidFill>
            </a:endParaRPr>
          </a:p>
          <a:p>
            <a:pPr>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在调用的时候，直接使用即可，不需要加前缀（包名）</a:t>
            </a:r>
            <a:endParaRPr kumimoji="1" lang="en-US" altLang="zh-CN" sz="2000" dirty="0" smtClean="0">
              <a:solidFill>
                <a:schemeClr val="tx1">
                  <a:lumMod val="65000"/>
                  <a:lumOff val="35000"/>
                </a:schemeClr>
              </a:solidFill>
            </a:endParaRPr>
          </a:p>
          <a:p>
            <a:pPr>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000" dirty="0" smtClean="0">
                <a:solidFill>
                  <a:schemeClr val="tx1">
                    <a:lumMod val="65000"/>
                    <a:lumOff val="35000"/>
                  </a:schemeClr>
                </a:solidFill>
              </a:rPr>
              <a:t>也支持</a:t>
            </a:r>
            <a:r>
              <a:rPr kumimoji="1" lang="en-US" altLang="zh-CN" sz="2000" dirty="0" smtClean="0">
                <a:solidFill>
                  <a:schemeClr val="tx1">
                    <a:lumMod val="65000"/>
                    <a:lumOff val="35000"/>
                  </a:schemeClr>
                </a:solidFill>
              </a:rPr>
              <a:t>as</a:t>
            </a:r>
            <a:r>
              <a:rPr kumimoji="1" lang="zh-CN" altLang="en-US" sz="2000" dirty="0" smtClean="0">
                <a:solidFill>
                  <a:schemeClr val="tx1">
                    <a:lumMod val="65000"/>
                    <a:lumOff val="35000"/>
                  </a:schemeClr>
                </a:solidFill>
              </a:rPr>
              <a:t>和同一行导入多个名字</a:t>
            </a:r>
            <a:endParaRPr kumimoji="1" lang="en-US" altLang="zh-CN" sz="2000" dirty="0" smtClean="0">
              <a:solidFill>
                <a:schemeClr val="tx1">
                  <a:lumMod val="65000"/>
                  <a:lumOff val="35000"/>
                </a:schemeClr>
              </a:solidFill>
            </a:endParaRPr>
          </a:p>
          <a:p>
            <a:pPr>
              <a:spcAft>
                <a:spcPts val="600"/>
              </a:spcAft>
              <a:buFont typeface="Wingdings" charset="2"/>
              <a:buChar char="l"/>
            </a:pPr>
            <a:r>
              <a:rPr kumimoji="1" lang="zh-CN" altLang="en-US" sz="2000" dirty="0">
                <a:solidFill>
                  <a:schemeClr val="tx1">
                    <a:lumMod val="65000"/>
                    <a:lumOff val="35000"/>
                  </a:schemeClr>
                </a:solidFill>
              </a:rPr>
              <a:t> </a:t>
            </a:r>
            <a:r>
              <a:rPr kumimoji="1" lang="zh-CN" altLang="en-US" sz="2400" dirty="0" smtClean="0">
                <a:solidFill>
                  <a:schemeClr val="tx1">
                    <a:lumMod val="65000"/>
                    <a:lumOff val="35000"/>
                  </a:schemeClr>
                </a:solidFill>
              </a:rPr>
              <a:t>优点： </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1800" dirty="0" smtClean="0">
                <a:solidFill>
                  <a:schemeClr val="tx1">
                    <a:lumMod val="65000"/>
                    <a:lumOff val="35000"/>
                  </a:schemeClr>
                </a:solidFill>
              </a:rPr>
              <a:t>使用方拜年</a:t>
            </a:r>
            <a:endParaRPr kumimoji="1" lang="en-US" altLang="zh-CN" sz="18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缺点：</a:t>
            </a:r>
            <a:endParaRPr kumimoji="1" lang="en-US" altLang="zh-CN" sz="2400" dirty="0" smtClean="0">
              <a:solidFill>
                <a:schemeClr val="tx1">
                  <a:lumMod val="65000"/>
                  <a:lumOff val="35000"/>
                </a:schemeClr>
              </a:solidFill>
            </a:endParaRPr>
          </a:p>
          <a:p>
            <a:pPr lvl="1">
              <a:spcAft>
                <a:spcPts val="600"/>
              </a:spcAft>
              <a:buFont typeface="Wingdings" charset="2"/>
              <a:buChar char="l"/>
            </a:pPr>
            <a:r>
              <a:rPr kumimoji="1" lang="zh-CN" altLang="en-US" sz="1800" dirty="0" smtClean="0">
                <a:solidFill>
                  <a:schemeClr val="tx1">
                    <a:lumMod val="65000"/>
                    <a:lumOff val="35000"/>
                  </a:schemeClr>
                </a:solidFill>
              </a:rPr>
              <a:t>会被当前空间中国呢同名的对象覆盖</a:t>
            </a:r>
            <a:endParaRPr kumimoji="1" lang="en-US" altLang="zh-CN" sz="1800" dirty="0" smtClean="0">
              <a:solidFill>
                <a:schemeClr val="tx1">
                  <a:lumMod val="65000"/>
                  <a:lumOff val="35000"/>
                </a:schemeClr>
              </a:solidFill>
            </a:endParaRPr>
          </a:p>
        </p:txBody>
      </p:sp>
    </p:spTree>
    <p:extLst>
      <p:ext uri="{BB962C8B-B14F-4D97-AF65-F5344CB8AC3E}">
        <p14:creationId xmlns:p14="http://schemas.microsoft.com/office/powerpoint/2010/main" val="18972517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from </a:t>
            </a:r>
            <a:r>
              <a:rPr kumimoji="1" lang="mr-IN" altLang="zh-CN" dirty="0">
                <a:latin typeface="SimHei" charset="-122"/>
                <a:ea typeface="SimHei" charset="-122"/>
                <a:cs typeface="SimHei" charset="-122"/>
              </a:rPr>
              <a:t>…</a:t>
            </a:r>
            <a:r>
              <a:rPr kumimoji="1" lang="en-US" altLang="zh-CN" dirty="0">
                <a:latin typeface="SimHei" charset="-122"/>
                <a:ea typeface="SimHei" charset="-122"/>
                <a:cs typeface="SimHei" charset="-122"/>
              </a:rPr>
              <a:t> import </a:t>
            </a:r>
            <a:r>
              <a:rPr kumimoji="1" lang="zh-CN" altLang="en-US" dirty="0">
                <a:latin typeface="SimHei" charset="-122"/>
                <a:ea typeface="SimHei" charset="-122"/>
                <a:cs typeface="SimHei" charset="-122"/>
              </a:rPr>
              <a:t>的使用</a:t>
            </a:r>
          </a:p>
        </p:txBody>
      </p:sp>
      <p:pic>
        <p:nvPicPr>
          <p:cNvPr id="11" name="内容占位符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4400" y="1646407"/>
            <a:ext cx="5359400" cy="1854200"/>
          </a:xfr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57" y="1646407"/>
            <a:ext cx="5181600" cy="25146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26289"/>
            <a:ext cx="6540500" cy="711200"/>
          </a:xfrm>
          <a:prstGeom prst="rect">
            <a:avLst/>
          </a:prstGeom>
        </p:spPr>
      </p:pic>
    </p:spTree>
    <p:extLst>
      <p:ext uri="{BB962C8B-B14F-4D97-AF65-F5344CB8AC3E}">
        <p14:creationId xmlns:p14="http://schemas.microsoft.com/office/powerpoint/2010/main" val="1764893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latin typeface="SimHei" charset="-122"/>
                <a:ea typeface="SimHei" charset="-122"/>
                <a:cs typeface="SimHei" charset="-122"/>
              </a:rPr>
              <a:t>from </a:t>
            </a:r>
            <a:r>
              <a:rPr kumimoji="1" lang="mr-IN" altLang="zh-CN" dirty="0">
                <a:latin typeface="SimHei" charset="-122"/>
                <a:ea typeface="SimHei" charset="-122"/>
                <a:cs typeface="SimHei" charset="-122"/>
              </a:rPr>
              <a:t>…</a:t>
            </a:r>
            <a:r>
              <a:rPr kumimoji="1" lang="en-US" altLang="zh-CN" dirty="0">
                <a:latin typeface="SimHei" charset="-122"/>
                <a:ea typeface="SimHei" charset="-122"/>
                <a:cs typeface="SimHei" charset="-122"/>
              </a:rPr>
              <a:t> import </a:t>
            </a:r>
            <a:r>
              <a:rPr kumimoji="1" lang="zh-CN" altLang="en-US" dirty="0">
                <a:latin typeface="SimHei" charset="-122"/>
                <a:ea typeface="SimHei" charset="-122"/>
                <a:cs typeface="SimHei" charset="-122"/>
              </a:rPr>
              <a:t>的使用</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57" y="1646407"/>
            <a:ext cx="5181600" cy="25146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26289"/>
            <a:ext cx="6540500" cy="711200"/>
          </a:xfrm>
          <a:prstGeom prst="rect">
            <a:avLst/>
          </a:prstGeom>
        </p:spPr>
      </p:pic>
      <p:pic>
        <p:nvPicPr>
          <p:cNvPr id="3" name="内容占位符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96000" y="1646407"/>
            <a:ext cx="4762500" cy="1739900"/>
          </a:xfrm>
        </p:spPr>
      </p:pic>
    </p:spTree>
    <p:extLst>
      <p:ext uri="{BB962C8B-B14F-4D97-AF65-F5344CB8AC3E}">
        <p14:creationId xmlns:p14="http://schemas.microsoft.com/office/powerpoint/2010/main" val="4087823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编写好的</a:t>
            </a:r>
            <a:r>
              <a:rPr kumimoji="1" lang="en-US" altLang="zh-CN" dirty="0" err="1" smtClean="0">
                <a:latin typeface="SimHei" charset="-122"/>
                <a:ea typeface="SimHei" charset="-122"/>
                <a:cs typeface="SimHei" charset="-122"/>
              </a:rPr>
              <a:t>py</a:t>
            </a:r>
            <a:r>
              <a:rPr kumimoji="1" lang="zh-CN" altLang="en-US" dirty="0" smtClean="0">
                <a:latin typeface="SimHei" charset="-122"/>
                <a:ea typeface="SimHei" charset="-122"/>
                <a:cs typeface="SimHei" charset="-122"/>
              </a:rPr>
              <a:t>文件</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69"/>
            <a:ext cx="10515600" cy="3718341"/>
          </a:xfrm>
        </p:spPr>
        <p:txBody>
          <a:bodyPr>
            <a:normAutofit/>
          </a:bodyPr>
          <a:lstStyle/>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编写好的</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文件有两种用途</a:t>
            </a:r>
            <a:endParaRPr kumimoji="1" lang="en-US" altLang="zh-CN" sz="2400" dirty="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作为脚本，一个</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文件就是一个脚本，直接运行</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作为模块， 文件中存放着一些功能，用来被导入使用</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000" dirty="0" smtClean="0">
                <a:solidFill>
                  <a:schemeClr val="tx1">
                    <a:lumMod val="65000"/>
                    <a:lumOff val="35000"/>
                  </a:schemeClr>
                </a:solidFill>
              </a:rPr>
              <a:t> </a:t>
            </a:r>
            <a:r>
              <a:rPr kumimoji="1" lang="en-US" altLang="zh-CN" sz="2000" dirty="0" smtClean="0">
                <a:solidFill>
                  <a:schemeClr val="tx1">
                    <a:lumMod val="65000"/>
                    <a:lumOff val="35000"/>
                  </a:schemeClr>
                </a:solidFill>
              </a:rPr>
              <a:t>python</a:t>
            </a:r>
            <a:r>
              <a:rPr kumimoji="1" lang="zh-CN" altLang="en-US" sz="2000" dirty="0" smtClean="0">
                <a:solidFill>
                  <a:schemeClr val="tx1">
                    <a:lumMod val="65000"/>
                    <a:lumOff val="35000"/>
                  </a:schemeClr>
                </a:solidFill>
              </a:rPr>
              <a:t>为我们提供了全局的内置变量</a:t>
            </a:r>
            <a:r>
              <a:rPr kumimoji="1" lang="en-US" altLang="zh-CN" sz="2000" dirty="0" smtClean="0">
                <a:solidFill>
                  <a:schemeClr val="tx1">
                    <a:lumMod val="65000"/>
                    <a:lumOff val="35000"/>
                  </a:schemeClr>
                </a:solidFill>
              </a:rPr>
              <a:t>__name__</a:t>
            </a:r>
          </a:p>
          <a:p>
            <a:pPr lvl="1">
              <a:spcAft>
                <a:spcPts val="600"/>
              </a:spcAft>
              <a:buFont typeface="Wingdings" charset="2"/>
              <a:buChar char="l"/>
            </a:pPr>
            <a:r>
              <a:rPr kumimoji="1" lang="zh-CN" altLang="en-US" sz="1600" dirty="0" smtClean="0">
                <a:solidFill>
                  <a:schemeClr val="tx1">
                    <a:lumMod val="65000"/>
                    <a:lumOff val="35000"/>
                  </a:schemeClr>
                </a:solidFill>
              </a:rPr>
              <a:t>当文件被执行的时候</a:t>
            </a:r>
            <a:r>
              <a:rPr kumimoji="1" lang="en-US" altLang="zh-CN" sz="1600" dirty="0" smtClean="0">
                <a:solidFill>
                  <a:schemeClr val="tx1">
                    <a:lumMod val="65000"/>
                    <a:lumOff val="35000"/>
                  </a:schemeClr>
                </a:solidFill>
              </a:rPr>
              <a:t> __name__</a:t>
            </a:r>
            <a:r>
              <a:rPr kumimoji="1" lang="zh-CN" altLang="en-US" sz="1600" dirty="0" smtClean="0">
                <a:solidFill>
                  <a:schemeClr val="tx1">
                    <a:lumMod val="65000"/>
                    <a:lumOff val="35000"/>
                  </a:schemeClr>
                </a:solidFill>
              </a:rPr>
              <a:t>等于 ‘</a:t>
            </a:r>
            <a:r>
              <a:rPr kumimoji="1" lang="en-US" altLang="zh-CN" sz="1600" dirty="0" smtClean="0">
                <a:solidFill>
                  <a:schemeClr val="tx1">
                    <a:lumMod val="65000"/>
                    <a:lumOff val="35000"/>
                  </a:schemeClr>
                </a:solidFill>
              </a:rPr>
              <a:t>__main__</a:t>
            </a:r>
            <a:r>
              <a:rPr kumimoji="1" lang="zh-CN" altLang="en-US" sz="1600" dirty="0" smtClean="0">
                <a:solidFill>
                  <a:schemeClr val="tx1">
                    <a:lumMod val="65000"/>
                    <a:lumOff val="35000"/>
                  </a:schemeClr>
                </a:solidFill>
              </a:rPr>
              <a:t>’</a:t>
            </a:r>
            <a:endParaRPr kumimoji="1" lang="en-US" altLang="zh-CN" sz="1600" dirty="0" smtClean="0">
              <a:solidFill>
                <a:schemeClr val="tx1">
                  <a:lumMod val="65000"/>
                  <a:lumOff val="35000"/>
                </a:schemeClr>
              </a:solidFill>
            </a:endParaRPr>
          </a:p>
          <a:p>
            <a:pPr lvl="1">
              <a:spcAft>
                <a:spcPts val="600"/>
              </a:spcAft>
              <a:buFont typeface="Wingdings" charset="2"/>
              <a:buChar char="l"/>
            </a:pPr>
            <a:r>
              <a:rPr kumimoji="1" lang="zh-CN" altLang="en-US" sz="1600" dirty="0" smtClean="0">
                <a:solidFill>
                  <a:schemeClr val="tx1">
                    <a:lumMod val="65000"/>
                    <a:lumOff val="35000"/>
                  </a:schemeClr>
                </a:solidFill>
              </a:rPr>
              <a:t>当作为模块的时候，</a:t>
            </a:r>
            <a:r>
              <a:rPr kumimoji="1" lang="en-US" altLang="zh-CN" sz="1600" dirty="0" smtClean="0">
                <a:solidFill>
                  <a:schemeClr val="tx1">
                    <a:lumMod val="65000"/>
                    <a:lumOff val="35000"/>
                  </a:schemeClr>
                </a:solidFill>
              </a:rPr>
              <a:t>__name__</a:t>
            </a:r>
            <a:r>
              <a:rPr kumimoji="1" lang="zh-CN" altLang="en-US" sz="1600" dirty="0" smtClean="0">
                <a:solidFill>
                  <a:schemeClr val="tx1">
                    <a:lumMod val="65000"/>
                    <a:lumOff val="35000"/>
                  </a:schemeClr>
                </a:solidFill>
              </a:rPr>
              <a:t> 等于模块名</a:t>
            </a:r>
            <a:endParaRPr kumimoji="1" lang="en-US" altLang="zh-CN" sz="1600" dirty="0" smtClean="0">
              <a:solidFill>
                <a:schemeClr val="tx1">
                  <a:lumMod val="65000"/>
                  <a:lumOff val="35000"/>
                </a:schemeClr>
              </a:solidFill>
            </a:endParaRPr>
          </a:p>
        </p:txBody>
      </p:sp>
    </p:spTree>
    <p:extLst>
      <p:ext uri="{BB962C8B-B14F-4D97-AF65-F5344CB8AC3E}">
        <p14:creationId xmlns:p14="http://schemas.microsoft.com/office/powerpoint/2010/main" val="632980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编写好的</a:t>
            </a:r>
            <a:r>
              <a:rPr kumimoji="1" lang="en-US" altLang="zh-CN" dirty="0" err="1" smtClean="0">
                <a:latin typeface="SimHei" charset="-122"/>
                <a:ea typeface="SimHei" charset="-122"/>
                <a:cs typeface="SimHei" charset="-122"/>
              </a:rPr>
              <a:t>py</a:t>
            </a:r>
            <a:r>
              <a:rPr kumimoji="1" lang="zh-CN" altLang="en-US" dirty="0" smtClean="0">
                <a:latin typeface="SimHei" charset="-122"/>
                <a:ea typeface="SimHei" charset="-122"/>
                <a:cs typeface="SimHei" charset="-122"/>
              </a:rPr>
              <a:t>文件</a:t>
            </a:r>
            <a:endParaRPr kumimoji="1" lang="zh-CN" altLang="en-US" dirty="0">
              <a:latin typeface="SimHei" charset="-122"/>
              <a:ea typeface="SimHei" charset="-122"/>
              <a:cs typeface="SimHei"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7350" y="1690688"/>
            <a:ext cx="6515100" cy="2616200"/>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690688"/>
            <a:ext cx="5600700" cy="26924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88690"/>
            <a:ext cx="6375400" cy="787400"/>
          </a:xfrm>
          <a:prstGeom prst="rect">
            <a:avLst/>
          </a:prstGeom>
        </p:spPr>
      </p:pic>
    </p:spTree>
    <p:extLst>
      <p:ext uri="{BB962C8B-B14F-4D97-AF65-F5344CB8AC3E}">
        <p14:creationId xmlns:p14="http://schemas.microsoft.com/office/powerpoint/2010/main" val="20652226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搜索路径</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70"/>
            <a:ext cx="10515600" cy="3878762"/>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的搜索路径是由一系列文件夹组成的，解释器就一次从这些文件夹中搜索模块</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搜索路径是</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编译和安装时确定的</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搜索路径被存放在</a:t>
            </a:r>
            <a:r>
              <a:rPr kumimoji="1" lang="en-US" altLang="zh-CN" sz="2400" dirty="0" smtClean="0">
                <a:solidFill>
                  <a:schemeClr val="tx1">
                    <a:lumMod val="65000"/>
                    <a:lumOff val="35000"/>
                  </a:schemeClr>
                </a:solidFill>
              </a:rPr>
              <a:t>sys</a:t>
            </a:r>
            <a:r>
              <a:rPr kumimoji="1" lang="zh-CN" altLang="en-US" sz="2400" dirty="0" smtClean="0">
                <a:solidFill>
                  <a:schemeClr val="tx1">
                    <a:lumMod val="65000"/>
                    <a:lumOff val="35000"/>
                  </a:schemeClr>
                </a:solidFill>
              </a:rPr>
              <a:t>的</a:t>
            </a:r>
            <a:r>
              <a:rPr kumimoji="1" lang="en-US" altLang="zh-CN" sz="2400" dirty="0" smtClean="0">
                <a:solidFill>
                  <a:schemeClr val="tx1">
                    <a:lumMod val="65000"/>
                    <a:lumOff val="35000"/>
                  </a:schemeClr>
                </a:solidFill>
              </a:rPr>
              <a:t>path</a:t>
            </a:r>
            <a:r>
              <a:rPr kumimoji="1" lang="zh-CN" altLang="en-US" sz="2400" dirty="0" smtClean="0">
                <a:solidFill>
                  <a:schemeClr val="tx1">
                    <a:lumMod val="65000"/>
                    <a:lumOff val="35000"/>
                  </a:schemeClr>
                </a:solidFill>
              </a:rPr>
              <a:t>变量中</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686865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Python</a:t>
            </a:r>
            <a:r>
              <a:rPr kumimoji="1" lang="zh-CN" altLang="en-US" dirty="0" smtClean="0">
                <a:latin typeface="SimHei" charset="-122"/>
                <a:ea typeface="SimHei" charset="-122"/>
                <a:cs typeface="SimHei" charset="-122"/>
              </a:rPr>
              <a:t>删除了什么</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4"/>
            <a:ext cx="10515600" cy="1045907"/>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中括号是可选的</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添加括号也是不会报错， 但是会显得不够专业</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3" y="3590086"/>
            <a:ext cx="2314569" cy="13760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395" y="3590086"/>
            <a:ext cx="2159668" cy="1376072"/>
          </a:xfrm>
          <a:prstGeom prst="rect">
            <a:avLst/>
          </a:prstGeom>
        </p:spPr>
      </p:pic>
      <p:sp>
        <p:nvSpPr>
          <p:cNvPr id="7" name="文本框 6"/>
          <p:cNvSpPr txBox="1"/>
          <p:nvPr/>
        </p:nvSpPr>
        <p:spPr>
          <a:xfrm>
            <a:off x="1610227" y="3046143"/>
            <a:ext cx="2380780" cy="369332"/>
          </a:xfrm>
          <a:prstGeom prst="rect">
            <a:avLst/>
          </a:prstGeom>
          <a:noFill/>
        </p:spPr>
        <p:txBody>
          <a:bodyPr wrap="none" rtlCol="0">
            <a:spAutoFit/>
          </a:bodyPr>
          <a:lstStyle/>
          <a:p>
            <a:r>
              <a:rPr kumimoji="1" lang="en-US" altLang="zh-CN" dirty="0" smtClean="0"/>
              <a:t>C/C++, Java </a:t>
            </a:r>
            <a:r>
              <a:rPr kumimoji="1" lang="zh-CN" altLang="en-US" dirty="0" smtClean="0"/>
              <a:t>或者其他</a:t>
            </a:r>
            <a:endParaRPr kumimoji="1" lang="zh-CN" altLang="en-US" dirty="0"/>
          </a:p>
        </p:txBody>
      </p:sp>
      <p:sp>
        <p:nvSpPr>
          <p:cNvPr id="8" name="文本框 7"/>
          <p:cNvSpPr txBox="1"/>
          <p:nvPr/>
        </p:nvSpPr>
        <p:spPr>
          <a:xfrm>
            <a:off x="5295862" y="3046143"/>
            <a:ext cx="878767" cy="369332"/>
          </a:xfrm>
          <a:prstGeom prst="rect">
            <a:avLst/>
          </a:prstGeom>
          <a:noFill/>
        </p:spPr>
        <p:txBody>
          <a:bodyPr wrap="none" rtlCol="0">
            <a:spAutoFit/>
          </a:bodyPr>
          <a:lstStyle/>
          <a:p>
            <a:r>
              <a:rPr kumimoji="1" lang="en-US" altLang="zh-CN" dirty="0" smtClean="0"/>
              <a:t>Python</a:t>
            </a:r>
            <a:endParaRPr kumimoji="1" lang="zh-CN" altLang="en-US" dirty="0"/>
          </a:p>
        </p:txBody>
      </p:sp>
    </p:spTree>
    <p:extLst>
      <p:ext uri="{BB962C8B-B14F-4D97-AF65-F5344CB8AC3E}">
        <p14:creationId xmlns:p14="http://schemas.microsoft.com/office/powerpoint/2010/main" val="5000944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搜索路径</a:t>
            </a:r>
            <a:endParaRPr kumimoji="1" lang="zh-CN" altLang="en-US"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1942"/>
            <a:ext cx="10058400" cy="1760220"/>
          </a:xfrm>
          <a:prstGeom prst="rect">
            <a:avLst/>
          </a:prstGeom>
        </p:spPr>
      </p:pic>
      <p:sp>
        <p:nvSpPr>
          <p:cNvPr id="7" name="内容占位符 4"/>
          <p:cNvSpPr txBox="1">
            <a:spLocks/>
          </p:cNvSpPr>
          <p:nvPr/>
        </p:nvSpPr>
        <p:spPr>
          <a:xfrm>
            <a:off x="838200" y="3578736"/>
            <a:ext cx="10515600" cy="1217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err="1">
                <a:solidFill>
                  <a:schemeClr val="tx1">
                    <a:lumMod val="65000"/>
                    <a:lumOff val="35000"/>
                  </a:schemeClr>
                </a:solidFill>
              </a:rPr>
              <a:t>sys.path</a:t>
            </a:r>
            <a:r>
              <a:rPr kumimoji="1" lang="en-US" altLang="zh-CN" sz="2400" dirty="0">
                <a:solidFill>
                  <a:schemeClr val="tx1">
                    <a:lumMod val="65000"/>
                    <a:lumOff val="35000"/>
                  </a:schemeClr>
                </a:solidFill>
              </a:rPr>
              <a:t> </a:t>
            </a:r>
            <a:r>
              <a:rPr kumimoji="1" lang="zh-CN" altLang="en-US" sz="2400" dirty="0">
                <a:solidFill>
                  <a:schemeClr val="tx1">
                    <a:lumMod val="65000"/>
                    <a:lumOff val="35000"/>
                  </a:schemeClr>
                </a:solidFill>
              </a:rPr>
              <a:t>输出是一个列表，其中第一项是空串</a:t>
            </a:r>
            <a:r>
              <a:rPr kumimoji="1" lang="en-US" altLang="zh-CN" sz="2400" dirty="0">
                <a:solidFill>
                  <a:schemeClr val="tx1">
                    <a:lumMod val="65000"/>
                    <a:lumOff val="35000"/>
                  </a:schemeClr>
                </a:solidFill>
              </a:rPr>
              <a:t>''</a:t>
            </a:r>
            <a:r>
              <a:rPr kumimoji="1" lang="zh-CN" altLang="en-US" sz="2400" dirty="0">
                <a:solidFill>
                  <a:schemeClr val="tx1">
                    <a:lumMod val="65000"/>
                    <a:lumOff val="35000"/>
                  </a:schemeClr>
                </a:solidFill>
              </a:rPr>
              <a:t>，代表当前目录（若是从一个脚本中打印出来的话，可以更清楚地看出是哪个目录），亦即我们执行</a:t>
            </a:r>
            <a:r>
              <a:rPr kumimoji="1" lang="en-US" altLang="zh-CN" sz="2400" dirty="0">
                <a:solidFill>
                  <a:schemeClr val="tx1">
                    <a:lumMod val="65000"/>
                    <a:lumOff val="35000"/>
                  </a:schemeClr>
                </a:solidFill>
              </a:rPr>
              <a:t>python</a:t>
            </a:r>
            <a:r>
              <a:rPr kumimoji="1" lang="zh-CN" altLang="en-US" sz="2400" dirty="0">
                <a:solidFill>
                  <a:schemeClr val="tx1">
                    <a:lumMod val="65000"/>
                    <a:lumOff val="35000"/>
                  </a:schemeClr>
                </a:solidFill>
              </a:rPr>
              <a:t>解释器的目录（对于脚本的话就是运行的脚本所在的目录）</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1019855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模块常用操作</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70"/>
            <a:ext cx="10515600" cy="4279814"/>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help(</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 查看模块帮助</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 </a:t>
            </a:r>
            <a:r>
              <a:rPr kumimoji="1" lang="en-US" altLang="zh-CN" sz="2400" dirty="0" err="1" smtClean="0">
                <a:solidFill>
                  <a:schemeClr val="tx1">
                    <a:lumMod val="65000"/>
                    <a:lumOff val="35000"/>
                  </a:schemeClr>
                </a:solidFill>
              </a:rPr>
              <a:t>dir</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查看模块的所有变量及函数</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help(</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函数名</a:t>
            </a:r>
            <a:r>
              <a:rPr kumimoji="1" lang="en-US" altLang="zh-CN" sz="2400" dirty="0" smtClean="0">
                <a:solidFill>
                  <a:schemeClr val="tx1">
                    <a:lumMod val="65000"/>
                    <a:lumOff val="35000"/>
                  </a:schemeClr>
                </a:solidFill>
              </a:rPr>
              <a:t>) </a:t>
            </a:r>
            <a:r>
              <a:rPr kumimoji="1" lang="zh-CN" altLang="en-US" sz="2400" dirty="0" smtClean="0">
                <a:solidFill>
                  <a:schemeClr val="tx1">
                    <a:lumMod val="65000"/>
                    <a:lumOff val="35000"/>
                  </a:schemeClr>
                </a:solidFill>
              </a:rPr>
              <a:t>查看函数的帮助</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 </a:t>
            </a:r>
            <a:r>
              <a:rPr kumimoji="1" lang="en-US" altLang="zh-CN" sz="2400" dirty="0" smtClean="0">
                <a:solidFill>
                  <a:schemeClr val="tx1">
                    <a:lumMod val="65000"/>
                    <a:lumOff val="35000"/>
                  </a:schemeClr>
                </a:solidFill>
              </a:rPr>
              <a:t> </a:t>
            </a:r>
            <a:r>
              <a:rPr kumimoji="1" lang="zh-CN" altLang="en-US" sz="2400" dirty="0" smtClean="0">
                <a:solidFill>
                  <a:schemeClr val="tx1">
                    <a:lumMod val="65000"/>
                    <a:lumOff val="35000"/>
                  </a:schemeClr>
                </a:solidFill>
              </a:rPr>
              <a:t>引入模块后，在</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脚本中</a:t>
            </a:r>
            <a:r>
              <a:rPr kumimoji="1" lang="en-US" altLang="zh-CN" sz="2400" dirty="0" smtClean="0">
                <a:solidFill>
                  <a:schemeClr val="tx1">
                    <a:lumMod val="65000"/>
                    <a:lumOff val="35000"/>
                  </a:schemeClr>
                </a:solidFill>
              </a:rPr>
              <a:t>print(</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a:t>
            </a:r>
            <a:r>
              <a:rPr kumimoji="1" lang="zh-CN" altLang="en-US" sz="2400" dirty="0" smtClean="0">
                <a:solidFill>
                  <a:schemeClr val="tx1">
                    <a:lumMod val="65000"/>
                    <a:lumOff val="35000"/>
                  </a:schemeClr>
                </a:solidFill>
              </a:rPr>
              <a:t>或者在交互模式下直接输入模块名可以开模块所在的位置</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.__doc__</a:t>
            </a:r>
            <a:r>
              <a:rPr kumimoji="1" lang="zh-CN" altLang="en-US" sz="2400" dirty="0" smtClean="0">
                <a:solidFill>
                  <a:schemeClr val="tx1">
                    <a:lumMod val="65000"/>
                    <a:lumOff val="35000"/>
                  </a:schemeClr>
                </a:solidFill>
              </a:rPr>
              <a:t>可以看到模块说明文档</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 </a:t>
            </a:r>
            <a:r>
              <a:rPr kumimoji="1" lang="zh-CN" altLang="en-US" sz="2400" dirty="0" smtClean="0">
                <a:solidFill>
                  <a:schemeClr val="tx1">
                    <a:lumMod val="65000"/>
                    <a:lumOff val="35000"/>
                  </a:schemeClr>
                </a:solidFill>
              </a:rPr>
              <a:t>模块名</a:t>
            </a:r>
            <a:r>
              <a:rPr kumimoji="1" lang="en-US" altLang="zh-CN" sz="2400" dirty="0" smtClean="0">
                <a:solidFill>
                  <a:schemeClr val="tx1">
                    <a:lumMod val="65000"/>
                    <a:lumOff val="35000"/>
                  </a:schemeClr>
                </a:solidFill>
              </a:rPr>
              <a:t>.__file__ </a:t>
            </a:r>
            <a:r>
              <a:rPr kumimoji="1" lang="zh-CN" altLang="en-US" sz="2400" dirty="0" smtClean="0">
                <a:solidFill>
                  <a:schemeClr val="tx1">
                    <a:lumMod val="65000"/>
                    <a:lumOff val="35000"/>
                  </a:schemeClr>
                </a:solidFill>
              </a:rPr>
              <a:t>查看模块的文件目录</a:t>
            </a:r>
            <a:endParaRPr kumimoji="1" lang="en-US" altLang="zh-CN" sz="2400" dirty="0" smtClean="0">
              <a:solidFill>
                <a:schemeClr val="tx1">
                  <a:lumMod val="65000"/>
                  <a:lumOff val="35000"/>
                </a:schemeClr>
              </a:solidFill>
            </a:endParaRPr>
          </a:p>
        </p:txBody>
      </p:sp>
    </p:spTree>
    <p:extLst>
      <p:ext uri="{BB962C8B-B14F-4D97-AF65-F5344CB8AC3E}">
        <p14:creationId xmlns:p14="http://schemas.microsoft.com/office/powerpoint/2010/main" val="9175867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48270"/>
            <a:ext cx="10515600" cy="2803941"/>
          </a:xfrm>
        </p:spPr>
        <p:txBody>
          <a:bodyPr>
            <a:normAutofit/>
          </a:bodyPr>
          <a:lstStyle/>
          <a:p>
            <a:pPr>
              <a:spcAft>
                <a:spcPts val="600"/>
              </a:spcAft>
              <a:buFont typeface="Wingdings" charset="2"/>
              <a:buChar char="l"/>
            </a:pPr>
            <a:r>
              <a:rPr kumimoji="1" lang="en-US" altLang="zh-CN" sz="2400" dirty="0" smtClean="0">
                <a:solidFill>
                  <a:schemeClr val="tx1">
                    <a:lumMod val="65000"/>
                    <a:lumOff val="35000"/>
                  </a:schemeClr>
                </a:solidFill>
              </a:rPr>
              <a:t> python</a:t>
            </a:r>
            <a:r>
              <a:rPr kumimoji="1" lang="zh-CN" altLang="en-US" sz="2400" dirty="0" smtClean="0">
                <a:solidFill>
                  <a:schemeClr val="tx1">
                    <a:lumMod val="65000"/>
                    <a:lumOff val="35000"/>
                  </a:schemeClr>
                </a:solidFill>
              </a:rPr>
              <a:t>同样可以导入目录，</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代码的目录就称为包。</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en-US" altLang="zh-CN" sz="2400" dirty="0">
                <a:solidFill>
                  <a:schemeClr val="tx1">
                    <a:lumMod val="65000"/>
                    <a:lumOff val="35000"/>
                  </a:schemeClr>
                </a:solidFill>
              </a:rPr>
              <a:t> </a:t>
            </a:r>
            <a:r>
              <a:rPr kumimoji="1" lang="zh-CN" altLang="en-US" sz="2400" dirty="0" smtClean="0">
                <a:solidFill>
                  <a:schemeClr val="tx1">
                    <a:lumMod val="65000"/>
                    <a:lumOff val="35000"/>
                  </a:schemeClr>
                </a:solidFill>
              </a:rPr>
              <a:t>实际上包导入是把计算机上的目录变成另外一个命名空间</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如果一个模块命名为</a:t>
            </a:r>
            <a:r>
              <a:rPr kumimoji="1" lang="en-US" altLang="zh-CN" sz="2400" dirty="0" smtClean="0">
                <a:solidFill>
                  <a:schemeClr val="tx1">
                    <a:lumMod val="65000"/>
                    <a:lumOff val="35000"/>
                  </a:schemeClr>
                </a:solidFill>
              </a:rPr>
              <a:t>A.B</a:t>
            </a:r>
            <a:r>
              <a:rPr kumimoji="1" lang="zh-CN" altLang="en-US" sz="2400" dirty="0" smtClean="0">
                <a:solidFill>
                  <a:schemeClr val="tx1">
                    <a:lumMod val="65000"/>
                    <a:lumOff val="35000"/>
                  </a:schemeClr>
                </a:solidFill>
              </a:rPr>
              <a:t>，那么就表示一个包</a:t>
            </a:r>
            <a:r>
              <a:rPr kumimoji="1" lang="en-US" altLang="zh-CN" sz="2400" dirty="0" smtClean="0">
                <a:solidFill>
                  <a:schemeClr val="tx1">
                    <a:lumMod val="65000"/>
                    <a:lumOff val="35000"/>
                  </a:schemeClr>
                </a:solidFill>
              </a:rPr>
              <a:t>A</a:t>
            </a:r>
            <a:r>
              <a:rPr kumimoji="1" lang="zh-CN" altLang="en-US" sz="2400" dirty="0" smtClean="0">
                <a:solidFill>
                  <a:schemeClr val="tx1">
                    <a:lumMod val="65000"/>
                    <a:lumOff val="35000"/>
                  </a:schemeClr>
                </a:solidFill>
              </a:rPr>
              <a:t>中的模块</a:t>
            </a:r>
            <a:r>
              <a:rPr kumimoji="1" lang="en-US" altLang="zh-CN" sz="2400" dirty="0" smtClean="0">
                <a:solidFill>
                  <a:schemeClr val="tx1">
                    <a:lumMod val="65000"/>
                    <a:lumOff val="35000"/>
                  </a:schemeClr>
                </a:solidFill>
              </a:rPr>
              <a:t>B</a:t>
            </a:r>
          </a:p>
          <a:p>
            <a:pPr>
              <a:spcAft>
                <a:spcPts val="600"/>
              </a:spcAft>
              <a:buFont typeface="Wingdings" charset="2"/>
              <a:buChar char="l"/>
            </a:pPr>
            <a:r>
              <a:rPr kumimoji="1" lang="zh-CN" altLang="en-US" sz="2400" dirty="0">
                <a:solidFill>
                  <a:schemeClr val="tx1">
                    <a:lumMod val="65000"/>
                    <a:lumOff val="35000"/>
                  </a:schemeClr>
                </a:solidFill>
              </a:rPr>
              <a:t> </a:t>
            </a:r>
            <a:r>
              <a:rPr kumimoji="1" lang="zh-CN" altLang="en-US" sz="2400" dirty="0" smtClean="0">
                <a:solidFill>
                  <a:schemeClr val="tx1">
                    <a:lumMod val="65000"/>
                    <a:lumOff val="35000"/>
                  </a:schemeClr>
                </a:solidFill>
              </a:rPr>
              <a:t>只有目录中包含</a:t>
            </a:r>
            <a:r>
              <a:rPr kumimoji="1" lang="en-US" altLang="zh-CN" sz="2400" dirty="0" smtClean="0">
                <a:solidFill>
                  <a:schemeClr val="tx1">
                    <a:lumMod val="65000"/>
                    <a:lumOff val="35000"/>
                  </a:schemeClr>
                </a:solidFill>
              </a:rPr>
              <a:t>__</a:t>
            </a:r>
            <a:r>
              <a:rPr kumimoji="1" lang="en-US" altLang="zh-CN" sz="2400" dirty="0" err="1" smtClean="0">
                <a:solidFill>
                  <a:schemeClr val="tx1">
                    <a:lumMod val="65000"/>
                    <a:lumOff val="35000"/>
                  </a:schemeClr>
                </a:solidFill>
              </a:rPr>
              <a:t>init</a:t>
            </a:r>
            <a:r>
              <a:rPr kumimoji="1" lang="en-US" altLang="zh-CN" sz="2400" dirty="0" smtClean="0">
                <a:solidFill>
                  <a:schemeClr val="tx1">
                    <a:lumMod val="65000"/>
                    <a:lumOff val="35000"/>
                  </a:schemeClr>
                </a:solidFill>
              </a:rPr>
              <a:t>__.</a:t>
            </a:r>
            <a:r>
              <a:rPr kumimoji="1" lang="en-US" altLang="zh-CN" sz="2400" dirty="0" err="1" smtClean="0">
                <a:solidFill>
                  <a:schemeClr val="tx1">
                    <a:lumMod val="65000"/>
                    <a:lumOff val="35000"/>
                  </a:schemeClr>
                </a:solidFill>
              </a:rPr>
              <a:t>py</a:t>
            </a:r>
            <a:r>
              <a:rPr kumimoji="1" lang="zh-CN" altLang="en-US" sz="2400" dirty="0" smtClean="0">
                <a:solidFill>
                  <a:schemeClr val="tx1">
                    <a:lumMod val="65000"/>
                    <a:lumOff val="35000"/>
                  </a:schemeClr>
                </a:solidFill>
              </a:rPr>
              <a:t>文件时，才会认为是一个包</a:t>
            </a:r>
            <a:endParaRPr kumimoji="1" lang="en-US" altLang="zh-CN" sz="1600" dirty="0">
              <a:solidFill>
                <a:schemeClr val="tx1">
                  <a:lumMod val="65000"/>
                  <a:lumOff val="35000"/>
                </a:schemeClr>
              </a:solidFill>
            </a:endParaRPr>
          </a:p>
        </p:txBody>
      </p:sp>
    </p:spTree>
    <p:extLst>
      <p:ext uri="{BB962C8B-B14F-4D97-AF65-F5344CB8AC3E}">
        <p14:creationId xmlns:p14="http://schemas.microsoft.com/office/powerpoint/2010/main" val="18936624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模块</a:t>
            </a:r>
            <a:endParaRPr kumimoji="1" lang="zh-CN" altLang="en-US" dirty="0">
              <a:latin typeface="SimHei" charset="-122"/>
              <a:ea typeface="SimHei" charset="-122"/>
              <a:cs typeface="Sim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3384"/>
            <a:ext cx="8737600" cy="4445000"/>
          </a:xfrm>
          <a:prstGeom prst="rect">
            <a:avLst/>
          </a:prstGeom>
        </p:spPr>
      </p:pic>
    </p:spTree>
    <p:extLst>
      <p:ext uri="{BB962C8B-B14F-4D97-AF65-F5344CB8AC3E}">
        <p14:creationId xmlns:p14="http://schemas.microsoft.com/office/powerpoint/2010/main" val="11355565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latin typeface="SimHei" charset="-122"/>
                <a:ea typeface="SimHei" charset="-122"/>
                <a:cs typeface="SimHei" charset="-122"/>
              </a:rPr>
              <a:t>常用模块</a:t>
            </a:r>
            <a:r>
              <a:rPr kumimoji="1" lang="zh-CN" altLang="en-US" dirty="0">
                <a:latin typeface="SimHei" charset="-122"/>
                <a:ea typeface="SimHei" charset="-122"/>
                <a:cs typeface="SimHei" charset="-122"/>
              </a:rPr>
              <a:t> </a:t>
            </a:r>
            <a:r>
              <a:rPr kumimoji="1" lang="en-US" altLang="zh-CN" dirty="0" smtClean="0">
                <a:latin typeface="SimHei" charset="-122"/>
                <a:ea typeface="SimHei" charset="-122"/>
                <a:cs typeface="SimHei" charset="-122"/>
              </a:rPr>
              <a:t>sys</a:t>
            </a:r>
            <a:endParaRPr kumimoji="1" lang="zh-CN" altLang="en-US"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2637"/>
            <a:ext cx="7048500" cy="34798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68662"/>
            <a:ext cx="6268453" cy="1789337"/>
          </a:xfrm>
          <a:prstGeom prst="rect">
            <a:avLst/>
          </a:prstGeom>
        </p:spPr>
      </p:pic>
    </p:spTree>
    <p:extLst>
      <p:ext uri="{BB962C8B-B14F-4D97-AF65-F5344CB8AC3E}">
        <p14:creationId xmlns:p14="http://schemas.microsoft.com/office/powerpoint/2010/main" val="10119693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7148" y="268873"/>
            <a:ext cx="10515600" cy="388854"/>
          </a:xfrm>
        </p:spPr>
        <p:txBody>
          <a:bodyPr>
            <a:normAutofit fontScale="90000"/>
          </a:bodyPr>
          <a:lstStyle/>
          <a:p>
            <a:r>
              <a:rPr kumimoji="1" lang="zh-CN" altLang="en-US" dirty="0" smtClean="0">
                <a:latin typeface="SimHei" charset="-122"/>
                <a:ea typeface="SimHei" charset="-122"/>
                <a:cs typeface="SimHei" charset="-122"/>
              </a:rPr>
              <a:t>常用模块</a:t>
            </a:r>
            <a:r>
              <a:rPr kumimoji="1" lang="zh-CN" altLang="en-US" dirty="0">
                <a:latin typeface="SimHei" charset="-122"/>
                <a:ea typeface="SimHei" charset="-122"/>
                <a:cs typeface="SimHei" charset="-122"/>
              </a:rPr>
              <a:t> </a:t>
            </a:r>
            <a:r>
              <a:rPr kumimoji="1" lang="en-US" altLang="zh-CN" dirty="0" err="1" smtClean="0">
                <a:latin typeface="SimHei" charset="-122"/>
                <a:ea typeface="SimHei" charset="-122"/>
                <a:cs typeface="SimHei" charset="-122"/>
              </a:rPr>
              <a:t>os</a:t>
            </a:r>
            <a:endParaRPr kumimoji="1" lang="zh-CN" altLang="en-US" dirty="0">
              <a:latin typeface="SimHei" charset="-122"/>
              <a:ea typeface="SimHei" charset="-122"/>
              <a:cs typeface="SimHei"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1" y="830681"/>
            <a:ext cx="7482974" cy="6027319"/>
          </a:xfrm>
          <a:prstGeom prst="rect">
            <a:avLst/>
          </a:prstGeom>
        </p:spPr>
      </p:pic>
    </p:spTree>
    <p:extLst>
      <p:ext uri="{BB962C8B-B14F-4D97-AF65-F5344CB8AC3E}">
        <p14:creationId xmlns:p14="http://schemas.microsoft.com/office/powerpoint/2010/main" val="2783340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7148" y="268873"/>
            <a:ext cx="10515600" cy="388854"/>
          </a:xfrm>
        </p:spPr>
        <p:txBody>
          <a:bodyPr>
            <a:normAutofit fontScale="90000"/>
          </a:bodyPr>
          <a:lstStyle/>
          <a:p>
            <a:r>
              <a:rPr kumimoji="1" lang="zh-CN" altLang="en-US" dirty="0" smtClean="0">
                <a:latin typeface="SimHei" charset="-122"/>
                <a:ea typeface="SimHei" charset="-122"/>
                <a:cs typeface="SimHei" charset="-122"/>
              </a:rPr>
              <a:t>常用模块</a:t>
            </a:r>
            <a:r>
              <a:rPr kumimoji="1" lang="zh-CN" altLang="en-US" dirty="0">
                <a:latin typeface="SimHei" charset="-122"/>
                <a:ea typeface="SimHei" charset="-122"/>
                <a:cs typeface="SimHei" charset="-122"/>
              </a:rPr>
              <a:t> </a:t>
            </a:r>
            <a:r>
              <a:rPr kumimoji="1" lang="en-US" altLang="zh-CN" dirty="0" err="1" smtClean="0">
                <a:latin typeface="SimHei" charset="-122"/>
                <a:ea typeface="SimHei" charset="-122"/>
                <a:cs typeface="SimHei" charset="-122"/>
              </a:rPr>
              <a:t>os</a:t>
            </a:r>
            <a:endParaRPr kumimoji="1" lang="zh-CN" altLang="en-US" dirty="0">
              <a:latin typeface="SimHei" charset="-122"/>
              <a:ea typeface="SimHei" charset="-122"/>
              <a:cs typeface="Sim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14" y="818697"/>
            <a:ext cx="7933587" cy="6039303"/>
          </a:xfrm>
          <a:prstGeom prst="rect">
            <a:avLst/>
          </a:prstGeom>
        </p:spPr>
      </p:pic>
    </p:spTree>
    <p:extLst>
      <p:ext uri="{BB962C8B-B14F-4D97-AF65-F5344CB8AC3E}">
        <p14:creationId xmlns:p14="http://schemas.microsoft.com/office/powerpoint/2010/main" val="1101186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Python</a:t>
            </a:r>
            <a:r>
              <a:rPr kumimoji="1" lang="zh-CN" altLang="en-US" dirty="0" smtClean="0">
                <a:latin typeface="SimHei" charset="-122"/>
                <a:ea typeface="SimHei" charset="-122"/>
                <a:cs typeface="SimHei" charset="-122"/>
              </a:rPr>
              <a:t>删除了什么</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4"/>
            <a:ext cx="10515600" cy="1045907"/>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中一行的终止就是终止该行的语句</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在语句尾部添分号也是不会报错， 但是会显得不够专业</a:t>
            </a:r>
            <a:endParaRPr kumimoji="1" lang="en-US" altLang="zh-CN" sz="2400" dirty="0" smtClean="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3" y="3590086"/>
            <a:ext cx="2314569" cy="13760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395" y="3590086"/>
            <a:ext cx="2159668" cy="1376072"/>
          </a:xfrm>
          <a:prstGeom prst="rect">
            <a:avLst/>
          </a:prstGeom>
        </p:spPr>
      </p:pic>
      <p:sp>
        <p:nvSpPr>
          <p:cNvPr id="7" name="文本框 6"/>
          <p:cNvSpPr txBox="1"/>
          <p:nvPr/>
        </p:nvSpPr>
        <p:spPr>
          <a:xfrm>
            <a:off x="1610227" y="3046143"/>
            <a:ext cx="2380780" cy="369332"/>
          </a:xfrm>
          <a:prstGeom prst="rect">
            <a:avLst/>
          </a:prstGeom>
          <a:noFill/>
        </p:spPr>
        <p:txBody>
          <a:bodyPr wrap="none" rtlCol="0">
            <a:spAutoFit/>
          </a:bodyPr>
          <a:lstStyle/>
          <a:p>
            <a:r>
              <a:rPr kumimoji="1" lang="en-US" altLang="zh-CN" dirty="0" smtClean="0"/>
              <a:t>C/C++, Java </a:t>
            </a:r>
            <a:r>
              <a:rPr kumimoji="1" lang="zh-CN" altLang="en-US" dirty="0" smtClean="0"/>
              <a:t>或者其他</a:t>
            </a:r>
            <a:endParaRPr kumimoji="1" lang="zh-CN" altLang="en-US" dirty="0"/>
          </a:p>
        </p:txBody>
      </p:sp>
      <p:sp>
        <p:nvSpPr>
          <p:cNvPr id="8" name="文本框 7"/>
          <p:cNvSpPr txBox="1"/>
          <p:nvPr/>
        </p:nvSpPr>
        <p:spPr>
          <a:xfrm>
            <a:off x="5295862" y="3046143"/>
            <a:ext cx="878767" cy="369332"/>
          </a:xfrm>
          <a:prstGeom prst="rect">
            <a:avLst/>
          </a:prstGeom>
          <a:noFill/>
        </p:spPr>
        <p:txBody>
          <a:bodyPr wrap="none" rtlCol="0">
            <a:spAutoFit/>
          </a:bodyPr>
          <a:lstStyle/>
          <a:p>
            <a:r>
              <a:rPr kumimoji="1" lang="en-US" altLang="zh-CN" dirty="0" smtClean="0"/>
              <a:t>Python</a:t>
            </a:r>
            <a:endParaRPr kumimoji="1" lang="zh-CN" altLang="en-US" dirty="0"/>
          </a:p>
        </p:txBody>
      </p:sp>
    </p:spTree>
    <p:extLst>
      <p:ext uri="{BB962C8B-B14F-4D97-AF65-F5344CB8AC3E}">
        <p14:creationId xmlns:p14="http://schemas.microsoft.com/office/powerpoint/2010/main" val="64931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latin typeface="SimHei" charset="-122"/>
                <a:ea typeface="SimHei" charset="-122"/>
                <a:cs typeface="SimHei" charset="-122"/>
              </a:rPr>
              <a:t>Python</a:t>
            </a:r>
            <a:r>
              <a:rPr kumimoji="1" lang="zh-CN" altLang="en-US" dirty="0" smtClean="0">
                <a:latin typeface="SimHei" charset="-122"/>
                <a:ea typeface="SimHei" charset="-122"/>
                <a:cs typeface="SimHei" charset="-122"/>
              </a:rPr>
              <a:t>删除了什么</a:t>
            </a:r>
            <a:endParaRPr kumimoji="1" lang="zh-CN" altLang="en-US" dirty="0">
              <a:latin typeface="SimHei" charset="-122"/>
              <a:ea typeface="SimHei" charset="-122"/>
              <a:cs typeface="SimHei" charset="-122"/>
            </a:endParaRPr>
          </a:p>
        </p:txBody>
      </p:sp>
      <p:sp>
        <p:nvSpPr>
          <p:cNvPr id="5" name="内容占位符 4"/>
          <p:cNvSpPr>
            <a:spLocks noGrp="1"/>
          </p:cNvSpPr>
          <p:nvPr>
            <p:ph idx="1"/>
          </p:nvPr>
        </p:nvSpPr>
        <p:spPr>
          <a:xfrm>
            <a:off x="838200" y="1825624"/>
            <a:ext cx="10515600" cy="1045907"/>
          </a:xfrm>
        </p:spPr>
        <p:txBody>
          <a:bodyPr>
            <a:normAutofit/>
          </a:bodyPr>
          <a:lstStyle/>
          <a:p>
            <a:pPr>
              <a:spcAft>
                <a:spcPts val="600"/>
              </a:spcAft>
              <a:buFont typeface="Wingdings" charset="2"/>
              <a:buChar char="l"/>
            </a:pPr>
            <a:r>
              <a:rPr kumimoji="1" lang="zh-CN" altLang="en-US" sz="2400" dirty="0" smtClean="0">
                <a:solidFill>
                  <a:schemeClr val="tx1">
                    <a:lumMod val="65000"/>
                    <a:lumOff val="35000"/>
                  </a:schemeClr>
                </a:solidFill>
              </a:rPr>
              <a:t> </a:t>
            </a:r>
            <a:r>
              <a:rPr kumimoji="1" lang="en-US" altLang="zh-CN" sz="2400" dirty="0" smtClean="0">
                <a:solidFill>
                  <a:schemeClr val="tx1">
                    <a:lumMod val="65000"/>
                    <a:lumOff val="35000"/>
                  </a:schemeClr>
                </a:solidFill>
              </a:rPr>
              <a:t>Python</a:t>
            </a:r>
            <a:r>
              <a:rPr kumimoji="1" lang="zh-CN" altLang="en-US" sz="2400" dirty="0" smtClean="0">
                <a:solidFill>
                  <a:schemeClr val="tx1">
                    <a:lumMod val="65000"/>
                    <a:lumOff val="35000"/>
                  </a:schemeClr>
                </a:solidFill>
              </a:rPr>
              <a:t> 缩进的结束就是代码块的结束</a:t>
            </a:r>
            <a:endParaRPr kumimoji="1" lang="en-US" altLang="zh-CN" sz="2400" dirty="0" smtClean="0">
              <a:solidFill>
                <a:schemeClr val="tx1">
                  <a:lumMod val="65000"/>
                  <a:lumOff val="35000"/>
                </a:schemeClr>
              </a:solidFill>
            </a:endParaRPr>
          </a:p>
          <a:p>
            <a:pPr>
              <a:spcAft>
                <a:spcPts val="600"/>
              </a:spcAft>
              <a:buFont typeface="Wingdings" charset="2"/>
              <a:buChar char="l"/>
            </a:pPr>
            <a:r>
              <a:rPr kumimoji="1" lang="zh-CN" altLang="en-US" sz="2400" dirty="0" smtClean="0">
                <a:solidFill>
                  <a:schemeClr val="tx1">
                    <a:lumMod val="65000"/>
                    <a:lumOff val="35000"/>
                  </a:schemeClr>
                </a:solidFill>
              </a:rPr>
              <a:t> 一个代码块中任何相同的缩进都可以，但是</a:t>
            </a:r>
            <a:r>
              <a:rPr kumimoji="1" lang="en-US" altLang="zh-CN" sz="2400" dirty="0" smtClean="0">
                <a:solidFill>
                  <a:schemeClr val="tx1">
                    <a:lumMod val="65000"/>
                    <a:lumOff val="35000"/>
                  </a:schemeClr>
                </a:solidFill>
              </a:rPr>
              <a:t>PEP8</a:t>
            </a:r>
            <a:r>
              <a:rPr kumimoji="1" lang="zh-CN" altLang="en-US" sz="2400" dirty="0" smtClean="0">
                <a:solidFill>
                  <a:schemeClr val="tx1">
                    <a:lumMod val="65000"/>
                    <a:lumOff val="35000"/>
                  </a:schemeClr>
                </a:solidFill>
              </a:rPr>
              <a:t>规定用</a:t>
            </a:r>
            <a:r>
              <a:rPr kumimoji="1" lang="en-US" altLang="zh-CN" sz="2400" dirty="0" smtClean="0">
                <a:solidFill>
                  <a:schemeClr val="tx1">
                    <a:lumMod val="65000"/>
                    <a:lumOff val="35000"/>
                  </a:schemeClr>
                </a:solidFill>
              </a:rPr>
              <a:t>4</a:t>
            </a:r>
            <a:r>
              <a:rPr kumimoji="1" lang="zh-CN" altLang="en-US" sz="2400" dirty="0" smtClean="0">
                <a:solidFill>
                  <a:schemeClr val="tx1">
                    <a:lumMod val="65000"/>
                    <a:lumOff val="35000"/>
                  </a:schemeClr>
                </a:solidFill>
              </a:rPr>
              <a:t>个空格进行缩进</a:t>
            </a:r>
            <a:endParaRPr kumimoji="1" lang="en-US" altLang="zh-CN" sz="2400" dirty="0" smtClean="0">
              <a:solidFill>
                <a:schemeClr val="tx1">
                  <a:lumMod val="65000"/>
                  <a:lumOff val="35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71531"/>
            <a:ext cx="10058400" cy="3243211"/>
          </a:xfrm>
          <a:prstGeom prst="rect">
            <a:avLst/>
          </a:prstGeom>
        </p:spPr>
      </p:pic>
    </p:spTree>
    <p:extLst>
      <p:ext uri="{BB962C8B-B14F-4D97-AF65-F5344CB8AC3E}">
        <p14:creationId xmlns:p14="http://schemas.microsoft.com/office/powerpoint/2010/main" val="1114415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例子</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3469" y="1690688"/>
            <a:ext cx="6045200" cy="2667000"/>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16672"/>
          <a:stretch/>
        </p:blipFill>
        <p:spPr>
          <a:xfrm>
            <a:off x="838200" y="1690688"/>
            <a:ext cx="4920916" cy="3886200"/>
          </a:xfrm>
          <a:prstGeom prst="rect">
            <a:avLst/>
          </a:prstGeom>
        </p:spPr>
      </p:pic>
    </p:spTree>
    <p:extLst>
      <p:ext uri="{BB962C8B-B14F-4D97-AF65-F5344CB8AC3E}">
        <p14:creationId xmlns:p14="http://schemas.microsoft.com/office/powerpoint/2010/main" val="14037304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8304</TotalTime>
  <Words>2460</Words>
  <Application>Microsoft Macintosh PowerPoint</Application>
  <PresentationFormat>宽屏</PresentationFormat>
  <Paragraphs>213</Paragraphs>
  <Slides>66</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66</vt:i4>
      </vt:variant>
    </vt:vector>
  </HeadingPairs>
  <TitlesOfParts>
    <vt:vector size="73" baseType="lpstr">
      <vt:lpstr>DengXian</vt:lpstr>
      <vt:lpstr>DengXian Light</vt:lpstr>
      <vt:lpstr>Mangal</vt:lpstr>
      <vt:lpstr>SimHei</vt:lpstr>
      <vt:lpstr>Wingdings</vt:lpstr>
      <vt:lpstr>Arial</vt:lpstr>
      <vt:lpstr>Office 主题</vt:lpstr>
      <vt:lpstr>Python编程</vt:lpstr>
      <vt:lpstr>目录</vt:lpstr>
      <vt:lpstr>Python程序结构</vt:lpstr>
      <vt:lpstr>Python程序结构</vt:lpstr>
      <vt:lpstr>Python增加了什么</vt:lpstr>
      <vt:lpstr>Python删除了什么</vt:lpstr>
      <vt:lpstr>Python删除了什么</vt:lpstr>
      <vt:lpstr>Python删除了什么</vt:lpstr>
      <vt:lpstr>例子</vt:lpstr>
      <vt:lpstr>IF 条件控制</vt:lpstr>
      <vt:lpstr>IF条件控制</vt:lpstr>
      <vt:lpstr>IF条件控制</vt:lpstr>
      <vt:lpstr>IF条件控制</vt:lpstr>
      <vt:lpstr>IF条件控制</vt:lpstr>
      <vt:lpstr>循环</vt:lpstr>
      <vt:lpstr>循环</vt:lpstr>
      <vt:lpstr>while循环</vt:lpstr>
      <vt:lpstr>break, continue, pass 与else</vt:lpstr>
      <vt:lpstr>Range函数</vt:lpstr>
      <vt:lpstr>函数</vt:lpstr>
      <vt:lpstr>函数</vt:lpstr>
      <vt:lpstr>函数</vt:lpstr>
      <vt:lpstr>函数</vt:lpstr>
      <vt:lpstr>函数的参数类型</vt:lpstr>
      <vt:lpstr>必须参数</vt:lpstr>
      <vt:lpstr>关键字参数</vt:lpstr>
      <vt:lpstr>默认参数</vt:lpstr>
      <vt:lpstr>默认参数</vt:lpstr>
      <vt:lpstr>默认参数</vt:lpstr>
      <vt:lpstr>默认参数</vt:lpstr>
      <vt:lpstr>不定长参数</vt:lpstr>
      <vt:lpstr>*parameter的用法</vt:lpstr>
      <vt:lpstr>**parameter的用法</vt:lpstr>
      <vt:lpstr>不定长参数</vt:lpstr>
      <vt:lpstr>变量的作用域</vt:lpstr>
      <vt:lpstr>变量的作用域</vt:lpstr>
      <vt:lpstr>变量的作用域</vt:lpstr>
      <vt:lpstr>变量的作用域</vt:lpstr>
      <vt:lpstr>变量的作用域</vt:lpstr>
      <vt:lpstr>变量的作用域</vt:lpstr>
      <vt:lpstr>名字的搜索规则</vt:lpstr>
      <vt:lpstr>变量的作用域</vt:lpstr>
      <vt:lpstr>变量的作用域</vt:lpstr>
      <vt:lpstr>模块</vt:lpstr>
      <vt:lpstr>模块</vt:lpstr>
      <vt:lpstr>模块</vt:lpstr>
      <vt:lpstr>模块分类</vt:lpstr>
      <vt:lpstr>模块创建</vt:lpstr>
      <vt:lpstr>import 的使用</vt:lpstr>
      <vt:lpstr>import的使用</vt:lpstr>
      <vt:lpstr>import的使用</vt:lpstr>
      <vt:lpstr>import的使用</vt:lpstr>
      <vt:lpstr>import的使用</vt:lpstr>
      <vt:lpstr>from … import 的使用</vt:lpstr>
      <vt:lpstr>from … import 的使用</vt:lpstr>
      <vt:lpstr>from … import 的使用</vt:lpstr>
      <vt:lpstr>编写好的py文件</vt:lpstr>
      <vt:lpstr>编写好的py文件</vt:lpstr>
      <vt:lpstr>搜索路径</vt:lpstr>
      <vt:lpstr>搜索路径</vt:lpstr>
      <vt:lpstr>模块常用操作</vt:lpstr>
      <vt:lpstr>模块</vt:lpstr>
      <vt:lpstr>模块</vt:lpstr>
      <vt:lpstr>常用模块 sys</vt:lpstr>
      <vt:lpstr>常用模块 os</vt:lpstr>
      <vt:lpstr>常用模块 os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125</cp:revision>
  <dcterms:created xsi:type="dcterms:W3CDTF">2019-05-09T08:58:25Z</dcterms:created>
  <dcterms:modified xsi:type="dcterms:W3CDTF">2019-06-02T06:21:39Z</dcterms:modified>
</cp:coreProperties>
</file>